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 id="2147483678" r:id="rId4"/>
    <p:sldMasterId id="2147483699" r:id="rId5"/>
    <p:sldMasterId id="2147483702" r:id="rId6"/>
  </p:sldMasterIdLst>
  <p:notesMasterIdLst>
    <p:notesMasterId r:id="rId24"/>
  </p:notesMasterIdLst>
  <p:sldIdLst>
    <p:sldId id="257" r:id="rId7"/>
    <p:sldId id="298" r:id="rId8"/>
    <p:sldId id="290" r:id="rId9"/>
    <p:sldId id="260" r:id="rId10"/>
    <p:sldId id="296" r:id="rId11"/>
    <p:sldId id="291" r:id="rId12"/>
    <p:sldId id="293" r:id="rId13"/>
    <p:sldId id="297" r:id="rId14"/>
    <p:sldId id="292" r:id="rId15"/>
    <p:sldId id="299" r:id="rId16"/>
    <p:sldId id="300" r:id="rId17"/>
    <p:sldId id="263" r:id="rId18"/>
    <p:sldId id="301" r:id="rId19"/>
    <p:sldId id="302" r:id="rId20"/>
    <p:sldId id="282" r:id="rId21"/>
    <p:sldId id="294" r:id="rId22"/>
    <p:sldId id="271" r:id="rId23"/>
  </p:sldIdLst>
  <p:sldSz cx="9144000" cy="5143500" type="screen16x9"/>
  <p:notesSz cx="7010400" cy="9236075"/>
  <p:defaultTextStyle>
    <a:defPPr>
      <a:defRPr lang="en-US"/>
    </a:defPPr>
    <a:lvl1pPr marL="0" algn="l" defTabSz="816369" rtl="0" eaLnBrk="1" latinLnBrk="0" hangingPunct="1">
      <a:defRPr sz="1600" kern="1200">
        <a:solidFill>
          <a:schemeClr val="tx1"/>
        </a:solidFill>
        <a:latin typeface="+mn-lt"/>
        <a:ea typeface="+mn-ea"/>
        <a:cs typeface="+mn-cs"/>
      </a:defRPr>
    </a:lvl1pPr>
    <a:lvl2pPr marL="408185" algn="l" defTabSz="816369" rtl="0" eaLnBrk="1" latinLnBrk="0" hangingPunct="1">
      <a:defRPr sz="1600" kern="1200">
        <a:solidFill>
          <a:schemeClr val="tx1"/>
        </a:solidFill>
        <a:latin typeface="+mn-lt"/>
        <a:ea typeface="+mn-ea"/>
        <a:cs typeface="+mn-cs"/>
      </a:defRPr>
    </a:lvl2pPr>
    <a:lvl3pPr marL="816369" algn="l" defTabSz="816369" rtl="0" eaLnBrk="1" latinLnBrk="0" hangingPunct="1">
      <a:defRPr sz="1600" kern="1200">
        <a:solidFill>
          <a:schemeClr val="tx1"/>
        </a:solidFill>
        <a:latin typeface="+mn-lt"/>
        <a:ea typeface="+mn-ea"/>
        <a:cs typeface="+mn-cs"/>
      </a:defRPr>
    </a:lvl3pPr>
    <a:lvl4pPr marL="1224554" algn="l" defTabSz="816369" rtl="0" eaLnBrk="1" latinLnBrk="0" hangingPunct="1">
      <a:defRPr sz="1600" kern="1200">
        <a:solidFill>
          <a:schemeClr val="tx1"/>
        </a:solidFill>
        <a:latin typeface="+mn-lt"/>
        <a:ea typeface="+mn-ea"/>
        <a:cs typeface="+mn-cs"/>
      </a:defRPr>
    </a:lvl4pPr>
    <a:lvl5pPr marL="1632738" algn="l" defTabSz="816369" rtl="0" eaLnBrk="1" latinLnBrk="0" hangingPunct="1">
      <a:defRPr sz="1600" kern="1200">
        <a:solidFill>
          <a:schemeClr val="tx1"/>
        </a:solidFill>
        <a:latin typeface="+mn-lt"/>
        <a:ea typeface="+mn-ea"/>
        <a:cs typeface="+mn-cs"/>
      </a:defRPr>
    </a:lvl5pPr>
    <a:lvl6pPr marL="2040924" algn="l" defTabSz="816369" rtl="0" eaLnBrk="1" latinLnBrk="0" hangingPunct="1">
      <a:defRPr sz="1600" kern="1200">
        <a:solidFill>
          <a:schemeClr val="tx1"/>
        </a:solidFill>
        <a:latin typeface="+mn-lt"/>
        <a:ea typeface="+mn-ea"/>
        <a:cs typeface="+mn-cs"/>
      </a:defRPr>
    </a:lvl6pPr>
    <a:lvl7pPr marL="2449108" algn="l" defTabSz="816369" rtl="0" eaLnBrk="1" latinLnBrk="0" hangingPunct="1">
      <a:defRPr sz="1600" kern="1200">
        <a:solidFill>
          <a:schemeClr val="tx1"/>
        </a:solidFill>
        <a:latin typeface="+mn-lt"/>
        <a:ea typeface="+mn-ea"/>
        <a:cs typeface="+mn-cs"/>
      </a:defRPr>
    </a:lvl7pPr>
    <a:lvl8pPr marL="2857293" algn="l" defTabSz="816369" rtl="0" eaLnBrk="1" latinLnBrk="0" hangingPunct="1">
      <a:defRPr sz="1600" kern="1200">
        <a:solidFill>
          <a:schemeClr val="tx1"/>
        </a:solidFill>
        <a:latin typeface="+mn-lt"/>
        <a:ea typeface="+mn-ea"/>
        <a:cs typeface="+mn-cs"/>
      </a:defRPr>
    </a:lvl8pPr>
    <a:lvl9pPr marL="3265478" algn="l" defTabSz="816369" rtl="0" eaLnBrk="1" latinLnBrk="0" hangingPunct="1">
      <a:defRPr sz="1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sey Courtney L" initials="RCL" lastIdx="26" clrIdx="0"/>
  <p:cmAuthor id="1" name="Department of Treasury" initials="MMcD" lastIdx="9" clrIdx="1"/>
  <p:cmAuthor id="2" name="Department of Treasury" initials="DoT" lastIdx="5" clrIdx="2"/>
  <p:cmAuthor id="3" name="Ariel Stewart Wooten" initials="AS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892" autoAdjust="0"/>
  </p:normalViewPr>
  <p:slideViewPr>
    <p:cSldViewPr>
      <p:cViewPr>
        <p:scale>
          <a:sx n="80" d="100"/>
          <a:sy n="80" d="100"/>
        </p:scale>
        <p:origin x="-1242" y="-84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64" tIns="46582" rIns="93164" bIns="46582" rtlCol="0"/>
          <a:lstStyle>
            <a:lvl1pPr algn="r">
              <a:defRPr sz="1200"/>
            </a:lvl1pPr>
          </a:lstStyle>
          <a:p>
            <a:fld id="{8E708493-E89D-411C-82A3-BD7DDE81A300}" type="datetimeFigureOut">
              <a:rPr lang="en-US" smtClean="0"/>
              <a:t>12/10/2015</a:t>
            </a:fld>
            <a:endParaRPr lang="en-US"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64" tIns="46582" rIns="93164" bIns="46582" rtlCol="0" anchor="b"/>
          <a:lstStyle>
            <a:lvl1pPr algn="r">
              <a:defRPr sz="1200"/>
            </a:lvl1pPr>
          </a:lstStyle>
          <a:p>
            <a:fld id="{FC5E55AA-1FBE-4665-BF5B-DB46AAB8E217}" type="slidenum">
              <a:rPr lang="en-US" smtClean="0"/>
              <a:t>‹#›</a:t>
            </a:fld>
            <a:endParaRPr lang="en-US" dirty="0"/>
          </a:p>
        </p:txBody>
      </p:sp>
    </p:spTree>
    <p:extLst>
      <p:ext uri="{BB962C8B-B14F-4D97-AF65-F5344CB8AC3E}">
        <p14:creationId xmlns:p14="http://schemas.microsoft.com/office/powerpoint/2010/main" val="4000682093"/>
      </p:ext>
    </p:extLst>
  </p:cSld>
  <p:clrMap bg1="lt1" tx1="dk1" bg2="lt2" tx2="dk2" accent1="accent1" accent2="accent2" accent3="accent3" accent4="accent4" accent5="accent5" accent6="accent6" hlink="hlink" folHlink="folHlink"/>
  <p:notesStyle>
    <a:lvl1pPr marL="0" algn="l" defTabSz="816369" rtl="0" eaLnBrk="1" latinLnBrk="0" hangingPunct="1">
      <a:defRPr sz="1100" kern="1200">
        <a:solidFill>
          <a:schemeClr val="tx1"/>
        </a:solidFill>
        <a:latin typeface="+mn-lt"/>
        <a:ea typeface="+mn-ea"/>
        <a:cs typeface="+mn-cs"/>
      </a:defRPr>
    </a:lvl1pPr>
    <a:lvl2pPr marL="408185" algn="l" defTabSz="816369" rtl="0" eaLnBrk="1" latinLnBrk="0" hangingPunct="1">
      <a:defRPr sz="1100" kern="1200">
        <a:solidFill>
          <a:schemeClr val="tx1"/>
        </a:solidFill>
        <a:latin typeface="+mn-lt"/>
        <a:ea typeface="+mn-ea"/>
        <a:cs typeface="+mn-cs"/>
      </a:defRPr>
    </a:lvl2pPr>
    <a:lvl3pPr marL="816369" algn="l" defTabSz="816369" rtl="0" eaLnBrk="1" latinLnBrk="0" hangingPunct="1">
      <a:defRPr sz="1100" kern="1200">
        <a:solidFill>
          <a:schemeClr val="tx1"/>
        </a:solidFill>
        <a:latin typeface="+mn-lt"/>
        <a:ea typeface="+mn-ea"/>
        <a:cs typeface="+mn-cs"/>
      </a:defRPr>
    </a:lvl3pPr>
    <a:lvl4pPr marL="1224554" algn="l" defTabSz="816369" rtl="0" eaLnBrk="1" latinLnBrk="0" hangingPunct="1">
      <a:defRPr sz="1100" kern="1200">
        <a:solidFill>
          <a:schemeClr val="tx1"/>
        </a:solidFill>
        <a:latin typeface="+mn-lt"/>
        <a:ea typeface="+mn-ea"/>
        <a:cs typeface="+mn-cs"/>
      </a:defRPr>
    </a:lvl4pPr>
    <a:lvl5pPr marL="1632738" algn="l" defTabSz="816369" rtl="0" eaLnBrk="1" latinLnBrk="0" hangingPunct="1">
      <a:defRPr sz="1100" kern="1200">
        <a:solidFill>
          <a:schemeClr val="tx1"/>
        </a:solidFill>
        <a:latin typeface="+mn-lt"/>
        <a:ea typeface="+mn-ea"/>
        <a:cs typeface="+mn-cs"/>
      </a:defRPr>
    </a:lvl5pPr>
    <a:lvl6pPr marL="2040924" algn="l" defTabSz="816369" rtl="0" eaLnBrk="1" latinLnBrk="0" hangingPunct="1">
      <a:defRPr sz="1100" kern="1200">
        <a:solidFill>
          <a:schemeClr val="tx1"/>
        </a:solidFill>
        <a:latin typeface="+mn-lt"/>
        <a:ea typeface="+mn-ea"/>
        <a:cs typeface="+mn-cs"/>
      </a:defRPr>
    </a:lvl6pPr>
    <a:lvl7pPr marL="2449108" algn="l" defTabSz="816369" rtl="0" eaLnBrk="1" latinLnBrk="0" hangingPunct="1">
      <a:defRPr sz="1100" kern="1200">
        <a:solidFill>
          <a:schemeClr val="tx1"/>
        </a:solidFill>
        <a:latin typeface="+mn-lt"/>
        <a:ea typeface="+mn-ea"/>
        <a:cs typeface="+mn-cs"/>
      </a:defRPr>
    </a:lvl7pPr>
    <a:lvl8pPr marL="2857293" algn="l" defTabSz="816369" rtl="0" eaLnBrk="1" latinLnBrk="0" hangingPunct="1">
      <a:defRPr sz="1100" kern="1200">
        <a:solidFill>
          <a:schemeClr val="tx1"/>
        </a:solidFill>
        <a:latin typeface="+mn-lt"/>
        <a:ea typeface="+mn-ea"/>
        <a:cs typeface="+mn-cs"/>
      </a:defRPr>
    </a:lvl8pPr>
    <a:lvl9pPr marL="3265478" algn="l" defTabSz="8163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72159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77446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05618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05618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1144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81144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81144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E55AA-1FBE-4665-BF5B-DB46AAB8E217}" type="slidenum">
              <a:rPr lang="en-US" smtClean="0"/>
              <a:t>15</a:t>
            </a:fld>
            <a:endParaRPr lang="en-US" dirty="0"/>
          </a:p>
        </p:txBody>
      </p:sp>
    </p:spTree>
    <p:extLst>
      <p:ext uri="{BB962C8B-B14F-4D97-AF65-F5344CB8AC3E}">
        <p14:creationId xmlns:p14="http://schemas.microsoft.com/office/powerpoint/2010/main" val="408873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5B2906-2113-4FED-B348-4C1FD09FF606}"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998887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5.png"/><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5.pn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5.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29" descr="irs_logo_horz_rgb_FA"/>
          <p:cNvPicPr>
            <a:picLocks noChangeAspect="1" noChangeArrowheads="1"/>
          </p:cNvPicPr>
          <p:nvPr/>
        </p:nvPicPr>
        <p:blipFill>
          <a:blip r:embed="rId2" cstate="screen">
            <a:lum bright="100000" contrast="100000"/>
            <a:extLst>
              <a:ext uri="{28A0092B-C50C-407E-A947-70E740481C1C}">
                <a14:useLocalDpi xmlns:a14="http://schemas.microsoft.com/office/drawing/2010/main"/>
              </a:ext>
            </a:extLst>
          </a:blip>
          <a:srcRect/>
          <a:stretch>
            <a:fillRect/>
          </a:stretch>
        </p:blipFill>
        <p:spPr bwMode="auto">
          <a:xfrm>
            <a:off x="390526" y="197644"/>
            <a:ext cx="1362075"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aveTitle-01-01"/>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33000"/>
                    </a14:imgEffect>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3829050"/>
            <a:ext cx="9145588" cy="131445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71600" y="914400"/>
            <a:ext cx="3352800" cy="45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7" tIns="40819" rIns="81637" bIns="40819">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eaLnBrk="0" fontAlgn="base" hangingPunct="0">
              <a:spcBef>
                <a:spcPct val="50000"/>
              </a:spcBef>
              <a:spcAft>
                <a:spcPct val="0"/>
              </a:spcAft>
            </a:pPr>
            <a:endParaRPr lang="en-US" dirty="0">
              <a:solidFill>
                <a:prstClr val="black"/>
              </a:solidFill>
            </a:endParaRPr>
          </a:p>
        </p:txBody>
      </p:sp>
      <p:pic>
        <p:nvPicPr>
          <p:cNvPr id="8" name="Picture 15" descr="W&amp;I_P301+P7474_150"/>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09600" y="342900"/>
            <a:ext cx="3581400"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Grp="1" noChangeAspect="1" noChangeArrowheads="1"/>
          </p:cNvSpPr>
          <p:nvPr>
            <p:ph type="ctrTitle"/>
          </p:nvPr>
        </p:nvSpPr>
        <p:spPr>
          <a:xfrm>
            <a:off x="1219200" y="971550"/>
            <a:ext cx="7543800" cy="857250"/>
          </a:xfrm>
        </p:spPr>
        <p:txBody>
          <a:bodyPr anchor="b"/>
          <a:lstStyle>
            <a:lvl1pPr>
              <a:defRPr sz="3200" smtClean="0">
                <a:solidFill>
                  <a:srgbClr val="00599C"/>
                </a:solidFill>
                <a:latin typeface="Arial Bold" pitchFamily="-96" charset="0"/>
              </a:defRPr>
            </a:lvl1pPr>
          </a:lstStyle>
          <a:p>
            <a:pPr lvl="0"/>
            <a:endParaRPr lang="en-US" noProof="0" dirty="0" smtClean="0"/>
          </a:p>
        </p:txBody>
      </p:sp>
      <p:sp>
        <p:nvSpPr>
          <p:cNvPr id="47110" name="Rectangle 3"/>
          <p:cNvSpPr>
            <a:spLocks noGrp="1" noChangeArrowheads="1"/>
          </p:cNvSpPr>
          <p:nvPr>
            <p:ph type="subTitle" idx="1"/>
          </p:nvPr>
        </p:nvSpPr>
        <p:spPr>
          <a:xfrm>
            <a:off x="1219200" y="1828800"/>
            <a:ext cx="6400800" cy="914400"/>
          </a:xfrm>
        </p:spPr>
        <p:txBody>
          <a:bodyPr/>
          <a:lstStyle>
            <a:lvl1pPr marL="0" indent="0">
              <a:defRPr sz="2100" smtClean="0">
                <a:solidFill>
                  <a:srgbClr val="00599C"/>
                </a:solidFill>
              </a:defRPr>
            </a:lvl1pPr>
          </a:lstStyle>
          <a:p>
            <a:endParaRPr lang="en-US" dirty="0" smtClean="0"/>
          </a:p>
        </p:txBody>
      </p:sp>
    </p:spTree>
    <p:extLst>
      <p:ext uri="{BB962C8B-B14F-4D97-AF65-F5344CB8AC3E}">
        <p14:creationId xmlns:p14="http://schemas.microsoft.com/office/powerpoint/2010/main" val="3731896701"/>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787"/>
            <a:ext cx="7315200" cy="342900"/>
          </a:xfrm>
        </p:spPr>
        <p:txBody>
          <a:bodyPr/>
          <a:lstStyle>
            <a:lvl1pPr>
              <a:defRPr sz="250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685800"/>
            <a:ext cx="7315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219200" y="4800600"/>
            <a:ext cx="6553200" cy="228600"/>
          </a:xfrm>
          <a:ln/>
        </p:spPr>
        <p:txBody>
          <a:bodyPr/>
          <a:lstStyle>
            <a:lvl1pPr>
              <a:defRPr sz="1000"/>
            </a:lvl1pPr>
          </a:lstStyle>
          <a:p>
            <a:pPr>
              <a:defRPr/>
            </a:pPr>
            <a:r>
              <a:rPr lang="en-US" dirty="0" smtClean="0"/>
              <a:t>2013 VITA/TCE FSA and Virtual Survey Report | W&amp;I Research and Analysis</a:t>
            </a:r>
            <a:endParaRPr lang="en-US" dirty="0"/>
          </a:p>
        </p:txBody>
      </p:sp>
      <p:sp>
        <p:nvSpPr>
          <p:cNvPr id="5" name="Rectangle 27"/>
          <p:cNvSpPr>
            <a:spLocks noGrp="1" noChangeArrowheads="1"/>
          </p:cNvSpPr>
          <p:nvPr>
            <p:ph type="sldNum" sz="quarter" idx="11"/>
          </p:nvPr>
        </p:nvSpPr>
        <p:spPr>
          <a:ln/>
        </p:spPr>
        <p:txBody>
          <a:bodyPr/>
          <a:lstStyle>
            <a:lvl1pPr>
              <a:defRPr sz="1000">
                <a:latin typeface="+mj-lt"/>
              </a:defRPr>
            </a:lvl1pPr>
          </a:lstStyle>
          <a:p>
            <a:pPr>
              <a:defRPr/>
            </a:pPr>
            <a:fld id="{F82992A1-52C0-4AF9-B797-A3631C12A0E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192376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29" descr="irs_logo_horz_rgb_FA"/>
          <p:cNvPicPr>
            <a:picLocks noChangeAspect="1" noChangeArrowheads="1"/>
          </p:cNvPicPr>
          <p:nvPr/>
        </p:nvPicPr>
        <p:blipFill>
          <a:blip r:embed="rId2" cstate="screen">
            <a:lum bright="100000" contrast="100000"/>
            <a:extLst>
              <a:ext uri="{28A0092B-C50C-407E-A947-70E740481C1C}">
                <a14:useLocalDpi xmlns:a14="http://schemas.microsoft.com/office/drawing/2010/main"/>
              </a:ext>
            </a:extLst>
          </a:blip>
          <a:srcRect/>
          <a:stretch>
            <a:fillRect/>
          </a:stretch>
        </p:blipFill>
        <p:spPr bwMode="auto">
          <a:xfrm>
            <a:off x="390526" y="197644"/>
            <a:ext cx="1362075"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aveTitle-01-01"/>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33000"/>
                    </a14:imgEffect>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3829050"/>
            <a:ext cx="9145588" cy="131445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71600" y="914400"/>
            <a:ext cx="3352800" cy="45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7" tIns="40819" rIns="81637" bIns="40819">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eaLnBrk="0" fontAlgn="base" hangingPunct="0">
              <a:spcBef>
                <a:spcPct val="50000"/>
              </a:spcBef>
              <a:spcAft>
                <a:spcPct val="0"/>
              </a:spcAft>
            </a:pPr>
            <a:endParaRPr lang="en-US" dirty="0">
              <a:solidFill>
                <a:prstClr val="black"/>
              </a:solidFill>
            </a:endParaRPr>
          </a:p>
        </p:txBody>
      </p:sp>
      <p:pic>
        <p:nvPicPr>
          <p:cNvPr id="8" name="Picture 15" descr="W&amp;I_P301+P7474_150"/>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09600" y="342900"/>
            <a:ext cx="3581400"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Grp="1" noChangeAspect="1" noChangeArrowheads="1"/>
          </p:cNvSpPr>
          <p:nvPr>
            <p:ph type="ctrTitle"/>
          </p:nvPr>
        </p:nvSpPr>
        <p:spPr>
          <a:xfrm>
            <a:off x="1219200" y="971550"/>
            <a:ext cx="7543800" cy="857250"/>
          </a:xfrm>
        </p:spPr>
        <p:txBody>
          <a:bodyPr anchor="b"/>
          <a:lstStyle>
            <a:lvl1pPr>
              <a:defRPr sz="3200" smtClean="0">
                <a:solidFill>
                  <a:srgbClr val="00599C"/>
                </a:solidFill>
                <a:latin typeface="Arial Bold" pitchFamily="-96" charset="0"/>
              </a:defRPr>
            </a:lvl1pPr>
          </a:lstStyle>
          <a:p>
            <a:pPr lvl="0"/>
            <a:endParaRPr lang="en-US" noProof="0" dirty="0" smtClean="0"/>
          </a:p>
        </p:txBody>
      </p:sp>
      <p:sp>
        <p:nvSpPr>
          <p:cNvPr id="47110" name="Rectangle 3"/>
          <p:cNvSpPr>
            <a:spLocks noGrp="1" noChangeArrowheads="1"/>
          </p:cNvSpPr>
          <p:nvPr>
            <p:ph type="subTitle" idx="1"/>
          </p:nvPr>
        </p:nvSpPr>
        <p:spPr>
          <a:xfrm>
            <a:off x="1219200" y="1828800"/>
            <a:ext cx="6400800" cy="914400"/>
          </a:xfrm>
        </p:spPr>
        <p:txBody>
          <a:bodyPr/>
          <a:lstStyle>
            <a:lvl1pPr marL="0" indent="0">
              <a:defRPr sz="2100" smtClean="0">
                <a:solidFill>
                  <a:srgbClr val="00599C"/>
                </a:solidFill>
              </a:defRPr>
            </a:lvl1pPr>
          </a:lstStyle>
          <a:p>
            <a:endParaRPr lang="en-US" dirty="0" smtClean="0"/>
          </a:p>
        </p:txBody>
      </p:sp>
    </p:spTree>
    <p:extLst>
      <p:ext uri="{BB962C8B-B14F-4D97-AF65-F5344CB8AC3E}">
        <p14:creationId xmlns:p14="http://schemas.microsoft.com/office/powerpoint/2010/main" val="3015075143"/>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787"/>
            <a:ext cx="7315200" cy="342900"/>
          </a:xfrm>
        </p:spPr>
        <p:txBody>
          <a:bodyPr/>
          <a:lstStyle>
            <a:lvl1pPr>
              <a:defRPr sz="250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685800"/>
            <a:ext cx="7315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219200" y="4800600"/>
            <a:ext cx="6553200" cy="228600"/>
          </a:xfrm>
          <a:ln/>
        </p:spPr>
        <p:txBody>
          <a:bodyPr/>
          <a:lstStyle>
            <a:lvl1pPr>
              <a:defRPr sz="1000"/>
            </a:lvl1pPr>
          </a:lstStyle>
          <a:p>
            <a:pPr>
              <a:defRPr/>
            </a:pPr>
            <a:r>
              <a:rPr lang="en-US" dirty="0" smtClean="0"/>
              <a:t>2013 VITA/TCE FSA and Virtual Survey Report | W&amp;I Research and Analysis</a:t>
            </a:r>
            <a:endParaRPr lang="en-US" dirty="0"/>
          </a:p>
        </p:txBody>
      </p:sp>
      <p:sp>
        <p:nvSpPr>
          <p:cNvPr id="5" name="Rectangle 27"/>
          <p:cNvSpPr>
            <a:spLocks noGrp="1" noChangeArrowheads="1"/>
          </p:cNvSpPr>
          <p:nvPr>
            <p:ph type="sldNum" sz="quarter" idx="11"/>
          </p:nvPr>
        </p:nvSpPr>
        <p:spPr>
          <a:ln/>
        </p:spPr>
        <p:txBody>
          <a:bodyPr/>
          <a:lstStyle>
            <a:lvl1pPr>
              <a:defRPr sz="1000">
                <a:latin typeface="+mj-lt"/>
              </a:defRPr>
            </a:lvl1pPr>
          </a:lstStyle>
          <a:p>
            <a:pPr>
              <a:defRPr/>
            </a:pPr>
            <a:fld id="{F82992A1-52C0-4AF9-B797-A3631C12A0E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96377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787"/>
            <a:ext cx="7315200" cy="342900"/>
          </a:xfrm>
        </p:spPr>
        <p:txBody>
          <a:bodyPr/>
          <a:lstStyle>
            <a:lvl1pPr>
              <a:defRPr sz="250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685800"/>
            <a:ext cx="7315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219200" y="4800600"/>
            <a:ext cx="6553200" cy="228600"/>
          </a:xfrm>
          <a:ln/>
        </p:spPr>
        <p:txBody>
          <a:bodyPr/>
          <a:lstStyle>
            <a:lvl1pPr>
              <a:defRPr sz="1000"/>
            </a:lvl1pPr>
          </a:lstStyle>
          <a:p>
            <a:pPr>
              <a:defRPr/>
            </a:pPr>
            <a:r>
              <a:rPr lang="en-US" dirty="0" smtClean="0"/>
              <a:t>2013 VITA/TCE FSA and Virtual Survey Report | W&amp;I Research and Analysis</a:t>
            </a:r>
            <a:endParaRPr lang="en-US" dirty="0"/>
          </a:p>
        </p:txBody>
      </p:sp>
      <p:sp>
        <p:nvSpPr>
          <p:cNvPr id="5" name="Rectangle 27"/>
          <p:cNvSpPr>
            <a:spLocks noGrp="1" noChangeArrowheads="1"/>
          </p:cNvSpPr>
          <p:nvPr>
            <p:ph type="sldNum" sz="quarter" idx="11"/>
          </p:nvPr>
        </p:nvSpPr>
        <p:spPr>
          <a:ln/>
        </p:spPr>
        <p:txBody>
          <a:bodyPr/>
          <a:lstStyle>
            <a:lvl1pPr>
              <a:defRPr sz="1000">
                <a:latin typeface="+mj-lt"/>
              </a:defRPr>
            </a:lvl1pPr>
          </a:lstStyle>
          <a:p>
            <a:pPr>
              <a:defRPr/>
            </a:pPr>
            <a:fld id="{F82992A1-52C0-4AF9-B797-A3631C12A0E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80259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29" descr="irs_logo_horz_rgb_FA"/>
          <p:cNvPicPr>
            <a:picLocks noChangeAspect="1" noChangeArrowheads="1"/>
          </p:cNvPicPr>
          <p:nvPr/>
        </p:nvPicPr>
        <p:blipFill>
          <a:blip r:embed="rId2" cstate="screen">
            <a:lum bright="100000" contrast="100000"/>
            <a:extLst>
              <a:ext uri="{28A0092B-C50C-407E-A947-70E740481C1C}">
                <a14:useLocalDpi xmlns:a14="http://schemas.microsoft.com/office/drawing/2010/main"/>
              </a:ext>
            </a:extLst>
          </a:blip>
          <a:srcRect/>
          <a:stretch>
            <a:fillRect/>
          </a:stretch>
        </p:blipFill>
        <p:spPr bwMode="auto">
          <a:xfrm>
            <a:off x="390526" y="197644"/>
            <a:ext cx="1362075"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aveTitle-01-01"/>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33000"/>
                    </a14:imgEffect>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3829050"/>
            <a:ext cx="9145588" cy="131445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71600" y="914400"/>
            <a:ext cx="3352800" cy="45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7" tIns="40819" rIns="81637" bIns="40819">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eaLnBrk="0" fontAlgn="base" hangingPunct="0">
              <a:spcBef>
                <a:spcPct val="50000"/>
              </a:spcBef>
              <a:spcAft>
                <a:spcPct val="0"/>
              </a:spcAft>
            </a:pPr>
            <a:endParaRPr lang="en-US" dirty="0">
              <a:solidFill>
                <a:prstClr val="black"/>
              </a:solidFill>
            </a:endParaRPr>
          </a:p>
        </p:txBody>
      </p:sp>
      <p:pic>
        <p:nvPicPr>
          <p:cNvPr id="8" name="Picture 15" descr="W&amp;I_P301+P7474_150"/>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09600" y="342900"/>
            <a:ext cx="3581400"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Grp="1" noChangeAspect="1" noChangeArrowheads="1"/>
          </p:cNvSpPr>
          <p:nvPr>
            <p:ph type="ctrTitle"/>
          </p:nvPr>
        </p:nvSpPr>
        <p:spPr>
          <a:xfrm>
            <a:off x="1219200" y="971550"/>
            <a:ext cx="7543800" cy="857250"/>
          </a:xfrm>
        </p:spPr>
        <p:txBody>
          <a:bodyPr anchor="b"/>
          <a:lstStyle>
            <a:lvl1pPr>
              <a:defRPr sz="3200" smtClean="0">
                <a:solidFill>
                  <a:srgbClr val="00599C"/>
                </a:solidFill>
                <a:latin typeface="Arial Bold" pitchFamily="-96" charset="0"/>
              </a:defRPr>
            </a:lvl1pPr>
          </a:lstStyle>
          <a:p>
            <a:pPr lvl="0"/>
            <a:endParaRPr lang="en-US" noProof="0" dirty="0" smtClean="0"/>
          </a:p>
        </p:txBody>
      </p:sp>
      <p:sp>
        <p:nvSpPr>
          <p:cNvPr id="47110" name="Rectangle 3"/>
          <p:cNvSpPr>
            <a:spLocks noGrp="1" noChangeArrowheads="1"/>
          </p:cNvSpPr>
          <p:nvPr>
            <p:ph type="subTitle" idx="1"/>
          </p:nvPr>
        </p:nvSpPr>
        <p:spPr>
          <a:xfrm>
            <a:off x="1219200" y="1828800"/>
            <a:ext cx="6400800" cy="914400"/>
          </a:xfrm>
        </p:spPr>
        <p:txBody>
          <a:bodyPr/>
          <a:lstStyle>
            <a:lvl1pPr marL="0" indent="0">
              <a:defRPr sz="2100" smtClean="0">
                <a:solidFill>
                  <a:srgbClr val="00599C"/>
                </a:solidFill>
              </a:defRPr>
            </a:lvl1pPr>
          </a:lstStyle>
          <a:p>
            <a:endParaRPr lang="en-US" dirty="0" smtClean="0"/>
          </a:p>
        </p:txBody>
      </p:sp>
    </p:spTree>
    <p:extLst>
      <p:ext uri="{BB962C8B-B14F-4D97-AF65-F5344CB8AC3E}">
        <p14:creationId xmlns:p14="http://schemas.microsoft.com/office/powerpoint/2010/main" val="1923814909"/>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787"/>
            <a:ext cx="7315200" cy="342900"/>
          </a:xfrm>
        </p:spPr>
        <p:txBody>
          <a:bodyPr/>
          <a:lstStyle>
            <a:lvl1pPr>
              <a:defRPr sz="250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685800"/>
            <a:ext cx="7315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219200" y="4800600"/>
            <a:ext cx="6553200" cy="228600"/>
          </a:xfrm>
          <a:ln/>
        </p:spPr>
        <p:txBody>
          <a:bodyPr/>
          <a:lstStyle>
            <a:lvl1pPr>
              <a:defRPr sz="1000"/>
            </a:lvl1pPr>
          </a:lstStyle>
          <a:p>
            <a:pPr>
              <a:defRPr/>
            </a:pPr>
            <a:r>
              <a:rPr lang="en-US" dirty="0" smtClean="0"/>
              <a:t>2013 VITA/TCE FSA and Virtual Survey Report | W&amp;I Research and Analysis</a:t>
            </a:r>
            <a:endParaRPr lang="en-US" dirty="0"/>
          </a:p>
        </p:txBody>
      </p:sp>
      <p:sp>
        <p:nvSpPr>
          <p:cNvPr id="5" name="Rectangle 27"/>
          <p:cNvSpPr>
            <a:spLocks noGrp="1" noChangeArrowheads="1"/>
          </p:cNvSpPr>
          <p:nvPr>
            <p:ph type="sldNum" sz="quarter" idx="11"/>
          </p:nvPr>
        </p:nvSpPr>
        <p:spPr>
          <a:ln/>
        </p:spPr>
        <p:txBody>
          <a:bodyPr/>
          <a:lstStyle>
            <a:lvl1pPr>
              <a:defRPr sz="1000">
                <a:latin typeface="+mj-lt"/>
              </a:defRPr>
            </a:lvl1pPr>
          </a:lstStyle>
          <a:p>
            <a:pPr>
              <a:defRPr/>
            </a:pPr>
            <a:fld id="{F82992A1-52C0-4AF9-B797-A3631C12A0E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20574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29" descr="irs_logo_horz_rgb_FA"/>
          <p:cNvPicPr>
            <a:picLocks noChangeAspect="1" noChangeArrowheads="1"/>
          </p:cNvPicPr>
          <p:nvPr/>
        </p:nvPicPr>
        <p:blipFill>
          <a:blip r:embed="rId2" cstate="screen">
            <a:lum bright="100000" contrast="100000"/>
            <a:extLst>
              <a:ext uri="{28A0092B-C50C-407E-A947-70E740481C1C}">
                <a14:useLocalDpi xmlns:a14="http://schemas.microsoft.com/office/drawing/2010/main"/>
              </a:ext>
            </a:extLst>
          </a:blip>
          <a:srcRect/>
          <a:stretch>
            <a:fillRect/>
          </a:stretch>
        </p:blipFill>
        <p:spPr bwMode="auto">
          <a:xfrm>
            <a:off x="390526" y="197644"/>
            <a:ext cx="1362075"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aveTitle-01-01"/>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33000"/>
                    </a14:imgEffect>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3829050"/>
            <a:ext cx="9145588" cy="131445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71600" y="914400"/>
            <a:ext cx="3352800" cy="45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7" tIns="40819" rIns="81637" bIns="40819">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eaLnBrk="0" fontAlgn="base" hangingPunct="0">
              <a:spcBef>
                <a:spcPct val="50000"/>
              </a:spcBef>
              <a:spcAft>
                <a:spcPct val="0"/>
              </a:spcAft>
            </a:pPr>
            <a:endParaRPr lang="en-US" dirty="0">
              <a:solidFill>
                <a:prstClr val="black"/>
              </a:solidFill>
            </a:endParaRPr>
          </a:p>
        </p:txBody>
      </p:sp>
      <p:pic>
        <p:nvPicPr>
          <p:cNvPr id="8" name="Picture 15" descr="W&amp;I_P301+P7474_150"/>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09600" y="342900"/>
            <a:ext cx="3581400"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Grp="1" noChangeAspect="1" noChangeArrowheads="1"/>
          </p:cNvSpPr>
          <p:nvPr>
            <p:ph type="ctrTitle"/>
          </p:nvPr>
        </p:nvSpPr>
        <p:spPr>
          <a:xfrm>
            <a:off x="1219200" y="971550"/>
            <a:ext cx="7543800" cy="857250"/>
          </a:xfrm>
        </p:spPr>
        <p:txBody>
          <a:bodyPr anchor="b"/>
          <a:lstStyle>
            <a:lvl1pPr>
              <a:defRPr sz="3200" smtClean="0">
                <a:solidFill>
                  <a:srgbClr val="00599C"/>
                </a:solidFill>
                <a:latin typeface="Arial Bold" pitchFamily="-96" charset="0"/>
              </a:defRPr>
            </a:lvl1pPr>
          </a:lstStyle>
          <a:p>
            <a:pPr lvl="0"/>
            <a:endParaRPr lang="en-US" noProof="0" dirty="0" smtClean="0"/>
          </a:p>
        </p:txBody>
      </p:sp>
      <p:sp>
        <p:nvSpPr>
          <p:cNvPr id="47110" name="Rectangle 3"/>
          <p:cNvSpPr>
            <a:spLocks noGrp="1" noChangeArrowheads="1"/>
          </p:cNvSpPr>
          <p:nvPr>
            <p:ph type="subTitle" idx="1"/>
          </p:nvPr>
        </p:nvSpPr>
        <p:spPr>
          <a:xfrm>
            <a:off x="1219200" y="1828800"/>
            <a:ext cx="6400800" cy="914400"/>
          </a:xfrm>
        </p:spPr>
        <p:txBody>
          <a:bodyPr/>
          <a:lstStyle>
            <a:lvl1pPr marL="0" indent="0">
              <a:defRPr sz="2100" smtClean="0">
                <a:solidFill>
                  <a:srgbClr val="00599C"/>
                </a:solidFill>
              </a:defRPr>
            </a:lvl1pPr>
          </a:lstStyle>
          <a:p>
            <a:endParaRPr lang="en-US" dirty="0" smtClean="0"/>
          </a:p>
        </p:txBody>
      </p:sp>
    </p:spTree>
    <p:extLst>
      <p:ext uri="{BB962C8B-B14F-4D97-AF65-F5344CB8AC3E}">
        <p14:creationId xmlns:p14="http://schemas.microsoft.com/office/powerpoint/2010/main" val="3725473177"/>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787"/>
            <a:ext cx="7315200" cy="342900"/>
          </a:xfrm>
        </p:spPr>
        <p:txBody>
          <a:bodyPr/>
          <a:lstStyle>
            <a:lvl1pPr>
              <a:defRPr sz="250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685800"/>
            <a:ext cx="7315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219200" y="4800600"/>
            <a:ext cx="6553200" cy="228600"/>
          </a:xfrm>
          <a:ln/>
        </p:spPr>
        <p:txBody>
          <a:bodyPr/>
          <a:lstStyle>
            <a:lvl1pPr>
              <a:defRPr sz="1000"/>
            </a:lvl1pPr>
          </a:lstStyle>
          <a:p>
            <a:pPr>
              <a:defRPr/>
            </a:pPr>
            <a:r>
              <a:rPr lang="en-US" dirty="0" smtClean="0"/>
              <a:t>2013 VITA/TCE FSA and Virtual Survey Report | W&amp;I Research and Analysis</a:t>
            </a:r>
            <a:endParaRPr lang="en-US" dirty="0"/>
          </a:p>
        </p:txBody>
      </p:sp>
      <p:sp>
        <p:nvSpPr>
          <p:cNvPr id="5" name="Rectangle 27"/>
          <p:cNvSpPr>
            <a:spLocks noGrp="1" noChangeArrowheads="1"/>
          </p:cNvSpPr>
          <p:nvPr>
            <p:ph type="sldNum" sz="quarter" idx="11"/>
          </p:nvPr>
        </p:nvSpPr>
        <p:spPr>
          <a:ln/>
        </p:spPr>
        <p:txBody>
          <a:bodyPr/>
          <a:lstStyle>
            <a:lvl1pPr>
              <a:defRPr sz="1000">
                <a:latin typeface="+mj-lt"/>
              </a:defRPr>
            </a:lvl1pPr>
          </a:lstStyle>
          <a:p>
            <a:pPr>
              <a:defRPr/>
            </a:pPr>
            <a:fld id="{F82992A1-52C0-4AF9-B797-A3631C12A0E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62125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29" descr="irs_logo_horz_rgb_FA"/>
          <p:cNvPicPr>
            <a:picLocks noChangeAspect="1" noChangeArrowheads="1"/>
          </p:cNvPicPr>
          <p:nvPr/>
        </p:nvPicPr>
        <p:blipFill>
          <a:blip r:embed="rId2" cstate="screen">
            <a:lum bright="100000" contrast="100000"/>
            <a:extLst>
              <a:ext uri="{28A0092B-C50C-407E-A947-70E740481C1C}">
                <a14:useLocalDpi xmlns:a14="http://schemas.microsoft.com/office/drawing/2010/main"/>
              </a:ext>
            </a:extLst>
          </a:blip>
          <a:srcRect/>
          <a:stretch>
            <a:fillRect/>
          </a:stretch>
        </p:blipFill>
        <p:spPr bwMode="auto">
          <a:xfrm>
            <a:off x="390526" y="197644"/>
            <a:ext cx="1362075"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aveTitle-01-01"/>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33000"/>
                    </a14:imgEffect>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3829050"/>
            <a:ext cx="9145588" cy="131445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71600" y="914400"/>
            <a:ext cx="3352800" cy="45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7" tIns="40819" rIns="81637" bIns="40819">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eaLnBrk="0" fontAlgn="base" hangingPunct="0">
              <a:spcBef>
                <a:spcPct val="50000"/>
              </a:spcBef>
              <a:spcAft>
                <a:spcPct val="0"/>
              </a:spcAft>
            </a:pPr>
            <a:endParaRPr lang="en-US" dirty="0">
              <a:solidFill>
                <a:prstClr val="black"/>
              </a:solidFill>
            </a:endParaRPr>
          </a:p>
        </p:txBody>
      </p:sp>
      <p:pic>
        <p:nvPicPr>
          <p:cNvPr id="8" name="Picture 15" descr="W&amp;I_P301+P7474_150"/>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09600" y="342900"/>
            <a:ext cx="3581400"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Grp="1" noChangeAspect="1" noChangeArrowheads="1"/>
          </p:cNvSpPr>
          <p:nvPr>
            <p:ph type="ctrTitle"/>
          </p:nvPr>
        </p:nvSpPr>
        <p:spPr>
          <a:xfrm>
            <a:off x="1219200" y="971550"/>
            <a:ext cx="7543800" cy="857250"/>
          </a:xfrm>
        </p:spPr>
        <p:txBody>
          <a:bodyPr anchor="b"/>
          <a:lstStyle>
            <a:lvl1pPr>
              <a:defRPr sz="3200" smtClean="0">
                <a:solidFill>
                  <a:srgbClr val="00599C"/>
                </a:solidFill>
                <a:latin typeface="Arial Bold" pitchFamily="-96" charset="0"/>
              </a:defRPr>
            </a:lvl1pPr>
          </a:lstStyle>
          <a:p>
            <a:pPr lvl="0"/>
            <a:endParaRPr lang="en-US" noProof="0" dirty="0" smtClean="0"/>
          </a:p>
        </p:txBody>
      </p:sp>
      <p:sp>
        <p:nvSpPr>
          <p:cNvPr id="47110" name="Rectangle 3"/>
          <p:cNvSpPr>
            <a:spLocks noGrp="1" noChangeArrowheads="1"/>
          </p:cNvSpPr>
          <p:nvPr>
            <p:ph type="subTitle" idx="1"/>
          </p:nvPr>
        </p:nvSpPr>
        <p:spPr>
          <a:xfrm>
            <a:off x="1219200" y="1828800"/>
            <a:ext cx="6400800" cy="914400"/>
          </a:xfrm>
        </p:spPr>
        <p:txBody>
          <a:bodyPr/>
          <a:lstStyle>
            <a:lvl1pPr marL="0" indent="0">
              <a:defRPr sz="2100" smtClean="0">
                <a:solidFill>
                  <a:srgbClr val="00599C"/>
                </a:solidFill>
              </a:defRPr>
            </a:lvl1pPr>
          </a:lstStyle>
          <a:p>
            <a:endParaRPr lang="en-US" dirty="0" smtClean="0"/>
          </a:p>
        </p:txBody>
      </p:sp>
    </p:spTree>
    <p:extLst>
      <p:ext uri="{BB962C8B-B14F-4D97-AF65-F5344CB8AC3E}">
        <p14:creationId xmlns:p14="http://schemas.microsoft.com/office/powerpoint/2010/main" val="3607902426"/>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04787"/>
            <a:ext cx="7315200" cy="342900"/>
          </a:xfrm>
        </p:spPr>
        <p:txBody>
          <a:bodyPr/>
          <a:lstStyle>
            <a:lvl1pPr>
              <a:defRPr sz="2500"/>
            </a:lvl1pPr>
          </a:lstStyle>
          <a:p>
            <a:r>
              <a:rPr lang="en-US" dirty="0" smtClean="0"/>
              <a:t>Click to edit Master title style</a:t>
            </a:r>
            <a:endParaRPr lang="en-US" dirty="0"/>
          </a:p>
        </p:txBody>
      </p:sp>
      <p:sp>
        <p:nvSpPr>
          <p:cNvPr id="3" name="Content Placeholder 2"/>
          <p:cNvSpPr>
            <a:spLocks noGrp="1"/>
          </p:cNvSpPr>
          <p:nvPr>
            <p:ph idx="1"/>
          </p:nvPr>
        </p:nvSpPr>
        <p:spPr>
          <a:xfrm>
            <a:off x="1219200" y="685800"/>
            <a:ext cx="7315200" cy="4000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219200" y="4800600"/>
            <a:ext cx="6553200" cy="228600"/>
          </a:xfrm>
          <a:ln/>
        </p:spPr>
        <p:txBody>
          <a:bodyPr/>
          <a:lstStyle>
            <a:lvl1pPr>
              <a:defRPr sz="1000"/>
            </a:lvl1pPr>
          </a:lstStyle>
          <a:p>
            <a:pPr>
              <a:defRPr/>
            </a:pPr>
            <a:r>
              <a:rPr lang="en-US" dirty="0" smtClean="0"/>
              <a:t>2013 VITA/TCE FSA and Virtual Survey Report | W&amp;I Research and Analysis</a:t>
            </a:r>
            <a:endParaRPr lang="en-US" dirty="0"/>
          </a:p>
        </p:txBody>
      </p:sp>
      <p:sp>
        <p:nvSpPr>
          <p:cNvPr id="5" name="Rectangle 27"/>
          <p:cNvSpPr>
            <a:spLocks noGrp="1" noChangeArrowheads="1"/>
          </p:cNvSpPr>
          <p:nvPr>
            <p:ph type="sldNum" sz="quarter" idx="11"/>
          </p:nvPr>
        </p:nvSpPr>
        <p:spPr>
          <a:ln/>
        </p:spPr>
        <p:txBody>
          <a:bodyPr/>
          <a:lstStyle>
            <a:lvl1pPr>
              <a:defRPr sz="1000">
                <a:latin typeface="+mj-lt"/>
              </a:defRPr>
            </a:lvl1pPr>
          </a:lstStyle>
          <a:p>
            <a:pPr>
              <a:defRPr/>
            </a:pPr>
            <a:fld id="{F82992A1-52C0-4AF9-B797-A3631C12A0E1}"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72507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29" descr="irs_logo_horz_rgb_FA"/>
          <p:cNvPicPr>
            <a:picLocks noChangeAspect="1" noChangeArrowheads="1"/>
          </p:cNvPicPr>
          <p:nvPr/>
        </p:nvPicPr>
        <p:blipFill>
          <a:blip r:embed="rId2" cstate="screen">
            <a:lum bright="100000" contrast="100000"/>
            <a:extLst>
              <a:ext uri="{28A0092B-C50C-407E-A947-70E740481C1C}">
                <a14:useLocalDpi xmlns:a14="http://schemas.microsoft.com/office/drawing/2010/main"/>
              </a:ext>
            </a:extLst>
          </a:blip>
          <a:srcRect/>
          <a:stretch>
            <a:fillRect/>
          </a:stretch>
        </p:blipFill>
        <p:spPr bwMode="auto">
          <a:xfrm>
            <a:off x="390526" y="197644"/>
            <a:ext cx="1362075"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aveTitle-01-01"/>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33000"/>
                    </a14:imgEffect>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3829050"/>
            <a:ext cx="9145588" cy="131445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371600" y="914400"/>
            <a:ext cx="3352800" cy="45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7" tIns="40819" rIns="81637" bIns="40819">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eaLnBrk="0" fontAlgn="base" hangingPunct="0">
              <a:spcBef>
                <a:spcPct val="50000"/>
              </a:spcBef>
              <a:spcAft>
                <a:spcPct val="0"/>
              </a:spcAft>
            </a:pPr>
            <a:endParaRPr lang="en-US" dirty="0">
              <a:solidFill>
                <a:prstClr val="black"/>
              </a:solidFill>
            </a:endParaRPr>
          </a:p>
        </p:txBody>
      </p:sp>
      <p:pic>
        <p:nvPicPr>
          <p:cNvPr id="8" name="Picture 15" descr="W&amp;I_P301+P7474_150"/>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09600" y="342900"/>
            <a:ext cx="3581400"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2"/>
          <p:cNvSpPr>
            <a:spLocks noGrp="1" noChangeAspect="1" noChangeArrowheads="1"/>
          </p:cNvSpPr>
          <p:nvPr>
            <p:ph type="ctrTitle"/>
          </p:nvPr>
        </p:nvSpPr>
        <p:spPr>
          <a:xfrm>
            <a:off x="1219200" y="971550"/>
            <a:ext cx="7543800" cy="857250"/>
          </a:xfrm>
        </p:spPr>
        <p:txBody>
          <a:bodyPr anchor="b"/>
          <a:lstStyle>
            <a:lvl1pPr>
              <a:defRPr sz="3200" smtClean="0">
                <a:solidFill>
                  <a:srgbClr val="00599C"/>
                </a:solidFill>
                <a:latin typeface="Arial Bold" pitchFamily="-96" charset="0"/>
              </a:defRPr>
            </a:lvl1pPr>
          </a:lstStyle>
          <a:p>
            <a:pPr lvl="0"/>
            <a:endParaRPr lang="en-US" noProof="0" dirty="0" smtClean="0"/>
          </a:p>
        </p:txBody>
      </p:sp>
      <p:sp>
        <p:nvSpPr>
          <p:cNvPr id="47110" name="Rectangle 3"/>
          <p:cNvSpPr>
            <a:spLocks noGrp="1" noChangeArrowheads="1"/>
          </p:cNvSpPr>
          <p:nvPr>
            <p:ph type="subTitle" idx="1"/>
          </p:nvPr>
        </p:nvSpPr>
        <p:spPr>
          <a:xfrm>
            <a:off x="1219200" y="1828800"/>
            <a:ext cx="6400800" cy="914400"/>
          </a:xfrm>
        </p:spPr>
        <p:txBody>
          <a:bodyPr/>
          <a:lstStyle>
            <a:lvl1pPr marL="0" indent="0">
              <a:defRPr sz="2100" smtClean="0">
                <a:solidFill>
                  <a:srgbClr val="00599C"/>
                </a:solidFill>
              </a:defRPr>
            </a:lvl1pPr>
          </a:lstStyle>
          <a:p>
            <a:endParaRPr lang="en-US" dirty="0" smtClean="0"/>
          </a:p>
        </p:txBody>
      </p:sp>
    </p:spTree>
    <p:extLst>
      <p:ext uri="{BB962C8B-B14F-4D97-AF65-F5344CB8AC3E}">
        <p14:creationId xmlns:p14="http://schemas.microsoft.com/office/powerpoint/2010/main" val="1288447586"/>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waveSlide-01"/>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0"/>
            <a:ext cx="7696200" cy="5139929"/>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1219200" y="204787"/>
            <a:ext cx="7315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219200" y="685800"/>
            <a:ext cx="73152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Grp="1" noChangeArrowheads="1"/>
          </p:cNvSpPr>
          <p:nvPr>
            <p:ph type="ftr" sz="quarter" idx="3"/>
          </p:nvPr>
        </p:nvSpPr>
        <p:spPr bwMode="auto">
          <a:xfrm>
            <a:off x="1219200" y="4800600"/>
            <a:ext cx="6553200" cy="2286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defRPr sz="1000" b="1" smtClean="0">
                <a:solidFill>
                  <a:srgbClr val="00599C"/>
                </a:solidFill>
                <a:latin typeface="Calibri" panose="020F0502020204030204" pitchFamily="34" charset="0"/>
              </a:defRPr>
            </a:lvl1pPr>
          </a:lstStyle>
          <a:p>
            <a:pPr eaLnBrk="0" fontAlgn="base" hangingPunct="0">
              <a:spcBef>
                <a:spcPct val="0"/>
              </a:spcBef>
              <a:spcAft>
                <a:spcPct val="0"/>
              </a:spcAft>
              <a:defRPr/>
            </a:pPr>
            <a:r>
              <a:rPr lang="en-US" dirty="0"/>
              <a:t>2013 VITA/TCE FSA and Virtual Survey Report | W&amp;I Research and Analysis</a:t>
            </a:r>
          </a:p>
        </p:txBody>
      </p:sp>
      <p:sp>
        <p:nvSpPr>
          <p:cNvPr id="1051" name="Rectangle 27"/>
          <p:cNvSpPr>
            <a:spLocks noGrp="1" noChangeArrowheads="1"/>
          </p:cNvSpPr>
          <p:nvPr>
            <p:ph type="sldNum" sz="quarter" idx="4"/>
          </p:nvPr>
        </p:nvSpPr>
        <p:spPr bwMode="auto">
          <a:xfrm>
            <a:off x="8001000" y="4800600"/>
            <a:ext cx="685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lgn="r">
              <a:lnSpc>
                <a:spcPct val="30000"/>
              </a:lnSpc>
              <a:defRPr sz="1000" smtClean="0">
                <a:solidFill>
                  <a:schemeClr val="tx1"/>
                </a:solidFill>
                <a:latin typeface="+mj-lt"/>
              </a:defRPr>
            </a:lvl1pPr>
          </a:lstStyle>
          <a:p>
            <a:pPr eaLnBrk="0" fontAlgn="base" hangingPunct="0">
              <a:spcBef>
                <a:spcPct val="0"/>
              </a:spcBef>
              <a:spcAft>
                <a:spcPct val="0"/>
              </a:spcAft>
              <a:defRPr/>
            </a:pPr>
            <a:fld id="{D184E969-2306-4C25-9838-E5E69501FC6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1" name="Picture 9" descr="irs_rev_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1" y="228600"/>
            <a:ext cx="536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695581"/>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algn="l" rtl="0" eaLnBrk="1" fontAlgn="base" hangingPunct="1">
        <a:spcBef>
          <a:spcPct val="0"/>
        </a:spcBef>
        <a:spcAft>
          <a:spcPct val="0"/>
        </a:spcAft>
        <a:defRPr sz="2100">
          <a:solidFill>
            <a:srgbClr val="00599C"/>
          </a:solidFill>
          <a:latin typeface="+mj-lt"/>
          <a:ea typeface="+mj-ea"/>
          <a:cs typeface="+mj-cs"/>
        </a:defRPr>
      </a:lvl1pPr>
      <a:lvl2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2pPr>
      <a:lvl3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3pPr>
      <a:lvl4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4pPr>
      <a:lvl5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5pPr>
      <a:lvl6pPr marL="408185"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6pPr>
      <a:lvl7pPr marL="816369"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7pPr>
      <a:lvl8pPr marL="1224554"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8pPr>
      <a:lvl9pPr marL="1632738"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06139" indent="-306139" algn="l" rtl="0" eaLnBrk="1" fontAlgn="base" hangingPunct="1">
        <a:lnSpc>
          <a:spcPct val="120000"/>
        </a:lnSpc>
        <a:spcBef>
          <a:spcPct val="20000"/>
        </a:spcBef>
        <a:spcAft>
          <a:spcPct val="0"/>
        </a:spcAft>
        <a:defRPr sz="1800">
          <a:solidFill>
            <a:schemeClr val="tx1"/>
          </a:solidFill>
          <a:latin typeface="+mn-lt"/>
          <a:ea typeface="+mn-ea"/>
          <a:cs typeface="+mn-cs"/>
        </a:defRPr>
      </a:lvl1pPr>
      <a:lvl2pPr marL="663300" indent="-255115" algn="l" rtl="0" eaLnBrk="1" fontAlgn="base" hangingPunct="1">
        <a:lnSpc>
          <a:spcPct val="120000"/>
        </a:lnSpc>
        <a:spcBef>
          <a:spcPct val="20000"/>
        </a:spcBef>
        <a:spcAft>
          <a:spcPct val="0"/>
        </a:spcAft>
        <a:buClr>
          <a:schemeClr val="folHlink"/>
        </a:buClr>
        <a:buFont typeface="Times" pitchFamily="-96" charset="0"/>
        <a:buChar char="•"/>
        <a:defRPr>
          <a:solidFill>
            <a:schemeClr val="tx1"/>
          </a:solidFill>
          <a:latin typeface="+mn-lt"/>
          <a:ea typeface="+mn-ea"/>
        </a:defRPr>
      </a:lvl2pPr>
      <a:lvl3pPr marL="1020462" indent="-255115" algn="l" rtl="0" eaLnBrk="1" fontAlgn="base" hangingPunct="1">
        <a:spcBef>
          <a:spcPct val="20000"/>
        </a:spcBef>
        <a:spcAft>
          <a:spcPct val="0"/>
        </a:spcAft>
        <a:buClr>
          <a:schemeClr val="hlink"/>
        </a:buClr>
        <a:buFont typeface="Courier New" pitchFamily="49" charset="0"/>
        <a:buChar char="o"/>
        <a:defRPr sz="1400">
          <a:solidFill>
            <a:schemeClr val="tx1"/>
          </a:solidFill>
          <a:latin typeface="+mn-lt"/>
          <a:ea typeface="+mn-ea"/>
        </a:defRPr>
      </a:lvl3pPr>
      <a:lvl4pPr marL="1275577" indent="-204092" algn="l" rtl="0" eaLnBrk="1" fontAlgn="base" hangingPunct="1">
        <a:spcBef>
          <a:spcPct val="20000"/>
        </a:spcBef>
        <a:spcAft>
          <a:spcPct val="0"/>
        </a:spcAft>
        <a:buClr>
          <a:schemeClr val="folHlink"/>
        </a:buClr>
        <a:buFont typeface="Wingdings" pitchFamily="2" charset="2"/>
        <a:buChar char="§"/>
        <a:defRPr sz="1400">
          <a:solidFill>
            <a:schemeClr val="tx1"/>
          </a:solidFill>
          <a:latin typeface="+mn-lt"/>
          <a:ea typeface="+mn-ea"/>
        </a:defRPr>
      </a:lvl4pPr>
      <a:lvl5pPr marL="1632738" indent="-255115" algn="l" rtl="0" eaLnBrk="1" fontAlgn="base" hangingPunct="1">
        <a:spcBef>
          <a:spcPct val="20000"/>
        </a:spcBef>
        <a:spcAft>
          <a:spcPct val="0"/>
        </a:spcAft>
        <a:buClr>
          <a:schemeClr val="folHlink"/>
        </a:buClr>
        <a:buFont typeface="Wingdings" pitchFamily="2" charset="2"/>
        <a:buChar char="v"/>
        <a:defRPr sz="1300">
          <a:solidFill>
            <a:schemeClr val="tx1"/>
          </a:solidFill>
          <a:latin typeface="+mn-lt"/>
          <a:ea typeface="+mn-ea"/>
        </a:defRPr>
      </a:lvl5pPr>
      <a:lvl6pPr marL="198990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6pPr>
      <a:lvl7pPr marL="239808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7pPr>
      <a:lvl8pPr marL="280627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8pPr>
      <a:lvl9pPr marL="321445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9pPr>
    </p:bodyStyle>
    <p:otherStyle>
      <a:defPPr>
        <a:defRPr lang="en-US"/>
      </a:defPPr>
      <a:lvl1pPr marL="0" algn="l" defTabSz="408185" rtl="0" eaLnBrk="1" latinLnBrk="0" hangingPunct="1">
        <a:defRPr sz="1600" kern="1200">
          <a:solidFill>
            <a:schemeClr val="tx1"/>
          </a:solidFill>
          <a:latin typeface="+mn-lt"/>
          <a:ea typeface="+mn-ea"/>
          <a:cs typeface="+mn-cs"/>
        </a:defRPr>
      </a:lvl1pPr>
      <a:lvl2pPr marL="408185" algn="l" defTabSz="408185" rtl="0" eaLnBrk="1" latinLnBrk="0" hangingPunct="1">
        <a:defRPr sz="1600" kern="1200">
          <a:solidFill>
            <a:schemeClr val="tx1"/>
          </a:solidFill>
          <a:latin typeface="+mn-lt"/>
          <a:ea typeface="+mn-ea"/>
          <a:cs typeface="+mn-cs"/>
        </a:defRPr>
      </a:lvl2pPr>
      <a:lvl3pPr marL="816369" algn="l" defTabSz="408185" rtl="0" eaLnBrk="1" latinLnBrk="0" hangingPunct="1">
        <a:defRPr sz="1600" kern="1200">
          <a:solidFill>
            <a:schemeClr val="tx1"/>
          </a:solidFill>
          <a:latin typeface="+mn-lt"/>
          <a:ea typeface="+mn-ea"/>
          <a:cs typeface="+mn-cs"/>
        </a:defRPr>
      </a:lvl3pPr>
      <a:lvl4pPr marL="1224554" algn="l" defTabSz="408185" rtl="0" eaLnBrk="1" latinLnBrk="0" hangingPunct="1">
        <a:defRPr sz="1600" kern="1200">
          <a:solidFill>
            <a:schemeClr val="tx1"/>
          </a:solidFill>
          <a:latin typeface="+mn-lt"/>
          <a:ea typeface="+mn-ea"/>
          <a:cs typeface="+mn-cs"/>
        </a:defRPr>
      </a:lvl4pPr>
      <a:lvl5pPr marL="1632738" algn="l" defTabSz="408185" rtl="0" eaLnBrk="1" latinLnBrk="0" hangingPunct="1">
        <a:defRPr sz="1600" kern="1200">
          <a:solidFill>
            <a:schemeClr val="tx1"/>
          </a:solidFill>
          <a:latin typeface="+mn-lt"/>
          <a:ea typeface="+mn-ea"/>
          <a:cs typeface="+mn-cs"/>
        </a:defRPr>
      </a:lvl5pPr>
      <a:lvl6pPr marL="2040924" algn="l" defTabSz="408185" rtl="0" eaLnBrk="1" latinLnBrk="0" hangingPunct="1">
        <a:defRPr sz="1600" kern="1200">
          <a:solidFill>
            <a:schemeClr val="tx1"/>
          </a:solidFill>
          <a:latin typeface="+mn-lt"/>
          <a:ea typeface="+mn-ea"/>
          <a:cs typeface="+mn-cs"/>
        </a:defRPr>
      </a:lvl6pPr>
      <a:lvl7pPr marL="2449108" algn="l" defTabSz="408185" rtl="0" eaLnBrk="1" latinLnBrk="0" hangingPunct="1">
        <a:defRPr sz="1600" kern="1200">
          <a:solidFill>
            <a:schemeClr val="tx1"/>
          </a:solidFill>
          <a:latin typeface="+mn-lt"/>
          <a:ea typeface="+mn-ea"/>
          <a:cs typeface="+mn-cs"/>
        </a:defRPr>
      </a:lvl7pPr>
      <a:lvl8pPr marL="2857293" algn="l" defTabSz="408185" rtl="0" eaLnBrk="1" latinLnBrk="0" hangingPunct="1">
        <a:defRPr sz="1600" kern="1200">
          <a:solidFill>
            <a:schemeClr val="tx1"/>
          </a:solidFill>
          <a:latin typeface="+mn-lt"/>
          <a:ea typeface="+mn-ea"/>
          <a:cs typeface="+mn-cs"/>
        </a:defRPr>
      </a:lvl8pPr>
      <a:lvl9pPr marL="3265478" algn="l" defTabSz="40818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waveSlide-01"/>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0"/>
            <a:ext cx="7696200" cy="5139929"/>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1219200" y="204787"/>
            <a:ext cx="7315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219200" y="685800"/>
            <a:ext cx="73152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Grp="1" noChangeArrowheads="1"/>
          </p:cNvSpPr>
          <p:nvPr>
            <p:ph type="ftr" sz="quarter" idx="3"/>
          </p:nvPr>
        </p:nvSpPr>
        <p:spPr bwMode="auto">
          <a:xfrm>
            <a:off x="1219200" y="4800600"/>
            <a:ext cx="6553200" cy="2286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defRPr sz="1000" b="1" smtClean="0">
                <a:solidFill>
                  <a:srgbClr val="00599C"/>
                </a:solidFill>
                <a:latin typeface="Calibri" panose="020F0502020204030204" pitchFamily="34" charset="0"/>
              </a:defRPr>
            </a:lvl1pPr>
          </a:lstStyle>
          <a:p>
            <a:pPr eaLnBrk="0" fontAlgn="base" hangingPunct="0">
              <a:spcBef>
                <a:spcPct val="0"/>
              </a:spcBef>
              <a:spcAft>
                <a:spcPct val="0"/>
              </a:spcAft>
              <a:defRPr/>
            </a:pPr>
            <a:r>
              <a:rPr lang="en-US" dirty="0"/>
              <a:t>2013 VITA/TCE FSA and Virtual Survey Report | W&amp;I Research and Analysis</a:t>
            </a:r>
          </a:p>
        </p:txBody>
      </p:sp>
      <p:sp>
        <p:nvSpPr>
          <p:cNvPr id="1051" name="Rectangle 27"/>
          <p:cNvSpPr>
            <a:spLocks noGrp="1" noChangeArrowheads="1"/>
          </p:cNvSpPr>
          <p:nvPr>
            <p:ph type="sldNum" sz="quarter" idx="4"/>
          </p:nvPr>
        </p:nvSpPr>
        <p:spPr bwMode="auto">
          <a:xfrm>
            <a:off x="8001000" y="4800600"/>
            <a:ext cx="685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lgn="r">
              <a:lnSpc>
                <a:spcPct val="30000"/>
              </a:lnSpc>
              <a:defRPr sz="1000" smtClean="0">
                <a:solidFill>
                  <a:schemeClr val="tx1"/>
                </a:solidFill>
                <a:latin typeface="+mj-lt"/>
              </a:defRPr>
            </a:lvl1pPr>
          </a:lstStyle>
          <a:p>
            <a:pPr eaLnBrk="0" fontAlgn="base" hangingPunct="0">
              <a:spcBef>
                <a:spcPct val="0"/>
              </a:spcBef>
              <a:spcAft>
                <a:spcPct val="0"/>
              </a:spcAft>
              <a:defRPr/>
            </a:pPr>
            <a:fld id="{D184E969-2306-4C25-9838-E5E69501FC6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1" name="Picture 9" descr="irs_rev_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1" y="228600"/>
            <a:ext cx="536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6905"/>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hf hdr="0" dt="0"/>
  <p:txStyles>
    <p:titleStyle>
      <a:lvl1pPr algn="l" rtl="0" eaLnBrk="1" fontAlgn="base" hangingPunct="1">
        <a:spcBef>
          <a:spcPct val="0"/>
        </a:spcBef>
        <a:spcAft>
          <a:spcPct val="0"/>
        </a:spcAft>
        <a:defRPr sz="2100">
          <a:solidFill>
            <a:srgbClr val="00599C"/>
          </a:solidFill>
          <a:latin typeface="+mj-lt"/>
          <a:ea typeface="+mj-ea"/>
          <a:cs typeface="+mj-cs"/>
        </a:defRPr>
      </a:lvl1pPr>
      <a:lvl2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2pPr>
      <a:lvl3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3pPr>
      <a:lvl4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4pPr>
      <a:lvl5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5pPr>
      <a:lvl6pPr marL="408185"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6pPr>
      <a:lvl7pPr marL="816369"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7pPr>
      <a:lvl8pPr marL="1224554"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8pPr>
      <a:lvl9pPr marL="1632738"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06139" indent="-306139" algn="l" rtl="0" eaLnBrk="1" fontAlgn="base" hangingPunct="1">
        <a:lnSpc>
          <a:spcPct val="120000"/>
        </a:lnSpc>
        <a:spcBef>
          <a:spcPct val="20000"/>
        </a:spcBef>
        <a:spcAft>
          <a:spcPct val="0"/>
        </a:spcAft>
        <a:defRPr sz="1800">
          <a:solidFill>
            <a:schemeClr val="tx1"/>
          </a:solidFill>
          <a:latin typeface="+mn-lt"/>
          <a:ea typeface="+mn-ea"/>
          <a:cs typeface="+mn-cs"/>
        </a:defRPr>
      </a:lvl1pPr>
      <a:lvl2pPr marL="663300" indent="-255115" algn="l" rtl="0" eaLnBrk="1" fontAlgn="base" hangingPunct="1">
        <a:lnSpc>
          <a:spcPct val="120000"/>
        </a:lnSpc>
        <a:spcBef>
          <a:spcPct val="20000"/>
        </a:spcBef>
        <a:spcAft>
          <a:spcPct val="0"/>
        </a:spcAft>
        <a:buClr>
          <a:schemeClr val="folHlink"/>
        </a:buClr>
        <a:buFont typeface="Times" pitchFamily="-96" charset="0"/>
        <a:buChar char="•"/>
        <a:defRPr>
          <a:solidFill>
            <a:schemeClr val="tx1"/>
          </a:solidFill>
          <a:latin typeface="+mn-lt"/>
          <a:ea typeface="+mn-ea"/>
        </a:defRPr>
      </a:lvl2pPr>
      <a:lvl3pPr marL="1020462" indent="-255115" algn="l" rtl="0" eaLnBrk="1" fontAlgn="base" hangingPunct="1">
        <a:spcBef>
          <a:spcPct val="20000"/>
        </a:spcBef>
        <a:spcAft>
          <a:spcPct val="0"/>
        </a:spcAft>
        <a:buClr>
          <a:schemeClr val="hlink"/>
        </a:buClr>
        <a:buFont typeface="Courier New" pitchFamily="49" charset="0"/>
        <a:buChar char="o"/>
        <a:defRPr sz="1400">
          <a:solidFill>
            <a:schemeClr val="tx1"/>
          </a:solidFill>
          <a:latin typeface="+mn-lt"/>
          <a:ea typeface="+mn-ea"/>
        </a:defRPr>
      </a:lvl3pPr>
      <a:lvl4pPr marL="1275577" indent="-204092" algn="l" rtl="0" eaLnBrk="1" fontAlgn="base" hangingPunct="1">
        <a:spcBef>
          <a:spcPct val="20000"/>
        </a:spcBef>
        <a:spcAft>
          <a:spcPct val="0"/>
        </a:spcAft>
        <a:buClr>
          <a:schemeClr val="folHlink"/>
        </a:buClr>
        <a:buFont typeface="Wingdings" pitchFamily="2" charset="2"/>
        <a:buChar char="§"/>
        <a:defRPr sz="1400">
          <a:solidFill>
            <a:schemeClr val="tx1"/>
          </a:solidFill>
          <a:latin typeface="+mn-lt"/>
          <a:ea typeface="+mn-ea"/>
        </a:defRPr>
      </a:lvl4pPr>
      <a:lvl5pPr marL="1632738" indent="-255115" algn="l" rtl="0" eaLnBrk="1" fontAlgn="base" hangingPunct="1">
        <a:spcBef>
          <a:spcPct val="20000"/>
        </a:spcBef>
        <a:spcAft>
          <a:spcPct val="0"/>
        </a:spcAft>
        <a:buClr>
          <a:schemeClr val="folHlink"/>
        </a:buClr>
        <a:buFont typeface="Wingdings" pitchFamily="2" charset="2"/>
        <a:buChar char="v"/>
        <a:defRPr sz="1300">
          <a:solidFill>
            <a:schemeClr val="tx1"/>
          </a:solidFill>
          <a:latin typeface="+mn-lt"/>
          <a:ea typeface="+mn-ea"/>
        </a:defRPr>
      </a:lvl5pPr>
      <a:lvl6pPr marL="198990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6pPr>
      <a:lvl7pPr marL="239808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7pPr>
      <a:lvl8pPr marL="280627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8pPr>
      <a:lvl9pPr marL="321445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9pPr>
    </p:bodyStyle>
    <p:otherStyle>
      <a:defPPr>
        <a:defRPr lang="en-US"/>
      </a:defPPr>
      <a:lvl1pPr marL="0" algn="l" defTabSz="408185" rtl="0" eaLnBrk="1" latinLnBrk="0" hangingPunct="1">
        <a:defRPr sz="1600" kern="1200">
          <a:solidFill>
            <a:schemeClr val="tx1"/>
          </a:solidFill>
          <a:latin typeface="+mn-lt"/>
          <a:ea typeface="+mn-ea"/>
          <a:cs typeface="+mn-cs"/>
        </a:defRPr>
      </a:lvl1pPr>
      <a:lvl2pPr marL="408185" algn="l" defTabSz="408185" rtl="0" eaLnBrk="1" latinLnBrk="0" hangingPunct="1">
        <a:defRPr sz="1600" kern="1200">
          <a:solidFill>
            <a:schemeClr val="tx1"/>
          </a:solidFill>
          <a:latin typeface="+mn-lt"/>
          <a:ea typeface="+mn-ea"/>
          <a:cs typeface="+mn-cs"/>
        </a:defRPr>
      </a:lvl2pPr>
      <a:lvl3pPr marL="816369" algn="l" defTabSz="408185" rtl="0" eaLnBrk="1" latinLnBrk="0" hangingPunct="1">
        <a:defRPr sz="1600" kern="1200">
          <a:solidFill>
            <a:schemeClr val="tx1"/>
          </a:solidFill>
          <a:latin typeface="+mn-lt"/>
          <a:ea typeface="+mn-ea"/>
          <a:cs typeface="+mn-cs"/>
        </a:defRPr>
      </a:lvl3pPr>
      <a:lvl4pPr marL="1224554" algn="l" defTabSz="408185" rtl="0" eaLnBrk="1" latinLnBrk="0" hangingPunct="1">
        <a:defRPr sz="1600" kern="1200">
          <a:solidFill>
            <a:schemeClr val="tx1"/>
          </a:solidFill>
          <a:latin typeface="+mn-lt"/>
          <a:ea typeface="+mn-ea"/>
          <a:cs typeface="+mn-cs"/>
        </a:defRPr>
      </a:lvl4pPr>
      <a:lvl5pPr marL="1632738" algn="l" defTabSz="408185" rtl="0" eaLnBrk="1" latinLnBrk="0" hangingPunct="1">
        <a:defRPr sz="1600" kern="1200">
          <a:solidFill>
            <a:schemeClr val="tx1"/>
          </a:solidFill>
          <a:latin typeface="+mn-lt"/>
          <a:ea typeface="+mn-ea"/>
          <a:cs typeface="+mn-cs"/>
        </a:defRPr>
      </a:lvl5pPr>
      <a:lvl6pPr marL="2040924" algn="l" defTabSz="408185" rtl="0" eaLnBrk="1" latinLnBrk="0" hangingPunct="1">
        <a:defRPr sz="1600" kern="1200">
          <a:solidFill>
            <a:schemeClr val="tx1"/>
          </a:solidFill>
          <a:latin typeface="+mn-lt"/>
          <a:ea typeface="+mn-ea"/>
          <a:cs typeface="+mn-cs"/>
        </a:defRPr>
      </a:lvl6pPr>
      <a:lvl7pPr marL="2449108" algn="l" defTabSz="408185" rtl="0" eaLnBrk="1" latinLnBrk="0" hangingPunct="1">
        <a:defRPr sz="1600" kern="1200">
          <a:solidFill>
            <a:schemeClr val="tx1"/>
          </a:solidFill>
          <a:latin typeface="+mn-lt"/>
          <a:ea typeface="+mn-ea"/>
          <a:cs typeface="+mn-cs"/>
        </a:defRPr>
      </a:lvl7pPr>
      <a:lvl8pPr marL="2857293" algn="l" defTabSz="408185" rtl="0" eaLnBrk="1" latinLnBrk="0" hangingPunct="1">
        <a:defRPr sz="1600" kern="1200">
          <a:solidFill>
            <a:schemeClr val="tx1"/>
          </a:solidFill>
          <a:latin typeface="+mn-lt"/>
          <a:ea typeface="+mn-ea"/>
          <a:cs typeface="+mn-cs"/>
        </a:defRPr>
      </a:lvl8pPr>
      <a:lvl9pPr marL="3265478" algn="l" defTabSz="40818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waveSlide-01"/>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0"/>
            <a:ext cx="7696200" cy="5139929"/>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1219200" y="204787"/>
            <a:ext cx="7315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219200" y="685800"/>
            <a:ext cx="73152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Grp="1" noChangeArrowheads="1"/>
          </p:cNvSpPr>
          <p:nvPr>
            <p:ph type="ftr" sz="quarter" idx="3"/>
          </p:nvPr>
        </p:nvSpPr>
        <p:spPr bwMode="auto">
          <a:xfrm>
            <a:off x="1219200" y="4800600"/>
            <a:ext cx="6553200" cy="2286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defRPr sz="1000" b="1" smtClean="0">
                <a:solidFill>
                  <a:srgbClr val="00599C"/>
                </a:solidFill>
                <a:latin typeface="Calibri" panose="020F0502020204030204" pitchFamily="34" charset="0"/>
              </a:defRPr>
            </a:lvl1pPr>
          </a:lstStyle>
          <a:p>
            <a:pPr eaLnBrk="0" fontAlgn="base" hangingPunct="0">
              <a:spcBef>
                <a:spcPct val="0"/>
              </a:spcBef>
              <a:spcAft>
                <a:spcPct val="0"/>
              </a:spcAft>
              <a:defRPr/>
            </a:pPr>
            <a:r>
              <a:rPr lang="en-US" dirty="0"/>
              <a:t>2013 VITA/TCE FSA and Virtual Survey Report | W&amp;I Research and Analysis</a:t>
            </a:r>
          </a:p>
        </p:txBody>
      </p:sp>
      <p:sp>
        <p:nvSpPr>
          <p:cNvPr id="1051" name="Rectangle 27"/>
          <p:cNvSpPr>
            <a:spLocks noGrp="1" noChangeArrowheads="1"/>
          </p:cNvSpPr>
          <p:nvPr>
            <p:ph type="sldNum" sz="quarter" idx="4"/>
          </p:nvPr>
        </p:nvSpPr>
        <p:spPr bwMode="auto">
          <a:xfrm>
            <a:off x="8001000" y="4800600"/>
            <a:ext cx="685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lgn="r">
              <a:lnSpc>
                <a:spcPct val="30000"/>
              </a:lnSpc>
              <a:defRPr sz="1000" smtClean="0">
                <a:solidFill>
                  <a:schemeClr val="tx1"/>
                </a:solidFill>
                <a:latin typeface="+mj-lt"/>
              </a:defRPr>
            </a:lvl1pPr>
          </a:lstStyle>
          <a:p>
            <a:pPr eaLnBrk="0" fontAlgn="base" hangingPunct="0">
              <a:spcBef>
                <a:spcPct val="0"/>
              </a:spcBef>
              <a:spcAft>
                <a:spcPct val="0"/>
              </a:spcAft>
              <a:defRPr/>
            </a:pPr>
            <a:fld id="{D184E969-2306-4C25-9838-E5E69501FC6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1" name="Picture 9" descr="irs_rev_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1" y="228600"/>
            <a:ext cx="536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577272"/>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dt="0"/>
  <p:txStyles>
    <p:titleStyle>
      <a:lvl1pPr algn="l" rtl="0" eaLnBrk="1" fontAlgn="base" hangingPunct="1">
        <a:spcBef>
          <a:spcPct val="0"/>
        </a:spcBef>
        <a:spcAft>
          <a:spcPct val="0"/>
        </a:spcAft>
        <a:defRPr sz="2100">
          <a:solidFill>
            <a:srgbClr val="00599C"/>
          </a:solidFill>
          <a:latin typeface="+mj-lt"/>
          <a:ea typeface="+mj-ea"/>
          <a:cs typeface="+mj-cs"/>
        </a:defRPr>
      </a:lvl1pPr>
      <a:lvl2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2pPr>
      <a:lvl3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3pPr>
      <a:lvl4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4pPr>
      <a:lvl5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5pPr>
      <a:lvl6pPr marL="408185"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6pPr>
      <a:lvl7pPr marL="816369"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7pPr>
      <a:lvl8pPr marL="1224554"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8pPr>
      <a:lvl9pPr marL="1632738"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06139" indent="-306139" algn="l" rtl="0" eaLnBrk="1" fontAlgn="base" hangingPunct="1">
        <a:lnSpc>
          <a:spcPct val="120000"/>
        </a:lnSpc>
        <a:spcBef>
          <a:spcPct val="20000"/>
        </a:spcBef>
        <a:spcAft>
          <a:spcPct val="0"/>
        </a:spcAft>
        <a:defRPr sz="1800">
          <a:solidFill>
            <a:schemeClr val="tx1"/>
          </a:solidFill>
          <a:latin typeface="+mn-lt"/>
          <a:ea typeface="+mn-ea"/>
          <a:cs typeface="+mn-cs"/>
        </a:defRPr>
      </a:lvl1pPr>
      <a:lvl2pPr marL="663300" indent="-255115" algn="l" rtl="0" eaLnBrk="1" fontAlgn="base" hangingPunct="1">
        <a:lnSpc>
          <a:spcPct val="120000"/>
        </a:lnSpc>
        <a:spcBef>
          <a:spcPct val="20000"/>
        </a:spcBef>
        <a:spcAft>
          <a:spcPct val="0"/>
        </a:spcAft>
        <a:buClr>
          <a:schemeClr val="folHlink"/>
        </a:buClr>
        <a:buFont typeface="Times" pitchFamily="-96" charset="0"/>
        <a:buChar char="•"/>
        <a:defRPr>
          <a:solidFill>
            <a:schemeClr val="tx1"/>
          </a:solidFill>
          <a:latin typeface="+mn-lt"/>
          <a:ea typeface="+mn-ea"/>
        </a:defRPr>
      </a:lvl2pPr>
      <a:lvl3pPr marL="1020462" indent="-255115" algn="l" rtl="0" eaLnBrk="1" fontAlgn="base" hangingPunct="1">
        <a:spcBef>
          <a:spcPct val="20000"/>
        </a:spcBef>
        <a:spcAft>
          <a:spcPct val="0"/>
        </a:spcAft>
        <a:buClr>
          <a:schemeClr val="hlink"/>
        </a:buClr>
        <a:buFont typeface="Courier New" pitchFamily="49" charset="0"/>
        <a:buChar char="o"/>
        <a:defRPr sz="1400">
          <a:solidFill>
            <a:schemeClr val="tx1"/>
          </a:solidFill>
          <a:latin typeface="+mn-lt"/>
          <a:ea typeface="+mn-ea"/>
        </a:defRPr>
      </a:lvl3pPr>
      <a:lvl4pPr marL="1275577" indent="-204092" algn="l" rtl="0" eaLnBrk="1" fontAlgn="base" hangingPunct="1">
        <a:spcBef>
          <a:spcPct val="20000"/>
        </a:spcBef>
        <a:spcAft>
          <a:spcPct val="0"/>
        </a:spcAft>
        <a:buClr>
          <a:schemeClr val="folHlink"/>
        </a:buClr>
        <a:buFont typeface="Wingdings" pitchFamily="2" charset="2"/>
        <a:buChar char="§"/>
        <a:defRPr sz="1400">
          <a:solidFill>
            <a:schemeClr val="tx1"/>
          </a:solidFill>
          <a:latin typeface="+mn-lt"/>
          <a:ea typeface="+mn-ea"/>
        </a:defRPr>
      </a:lvl4pPr>
      <a:lvl5pPr marL="1632738" indent="-255115" algn="l" rtl="0" eaLnBrk="1" fontAlgn="base" hangingPunct="1">
        <a:spcBef>
          <a:spcPct val="20000"/>
        </a:spcBef>
        <a:spcAft>
          <a:spcPct val="0"/>
        </a:spcAft>
        <a:buClr>
          <a:schemeClr val="folHlink"/>
        </a:buClr>
        <a:buFont typeface="Wingdings" pitchFamily="2" charset="2"/>
        <a:buChar char="v"/>
        <a:defRPr sz="1300">
          <a:solidFill>
            <a:schemeClr val="tx1"/>
          </a:solidFill>
          <a:latin typeface="+mn-lt"/>
          <a:ea typeface="+mn-ea"/>
        </a:defRPr>
      </a:lvl5pPr>
      <a:lvl6pPr marL="198990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6pPr>
      <a:lvl7pPr marL="239808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7pPr>
      <a:lvl8pPr marL="280627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8pPr>
      <a:lvl9pPr marL="321445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9pPr>
    </p:bodyStyle>
    <p:otherStyle>
      <a:defPPr>
        <a:defRPr lang="en-US"/>
      </a:defPPr>
      <a:lvl1pPr marL="0" algn="l" defTabSz="408185" rtl="0" eaLnBrk="1" latinLnBrk="0" hangingPunct="1">
        <a:defRPr sz="1600" kern="1200">
          <a:solidFill>
            <a:schemeClr val="tx1"/>
          </a:solidFill>
          <a:latin typeface="+mn-lt"/>
          <a:ea typeface="+mn-ea"/>
          <a:cs typeface="+mn-cs"/>
        </a:defRPr>
      </a:lvl1pPr>
      <a:lvl2pPr marL="408185" algn="l" defTabSz="408185" rtl="0" eaLnBrk="1" latinLnBrk="0" hangingPunct="1">
        <a:defRPr sz="1600" kern="1200">
          <a:solidFill>
            <a:schemeClr val="tx1"/>
          </a:solidFill>
          <a:latin typeface="+mn-lt"/>
          <a:ea typeface="+mn-ea"/>
          <a:cs typeface="+mn-cs"/>
        </a:defRPr>
      </a:lvl2pPr>
      <a:lvl3pPr marL="816369" algn="l" defTabSz="408185" rtl="0" eaLnBrk="1" latinLnBrk="0" hangingPunct="1">
        <a:defRPr sz="1600" kern="1200">
          <a:solidFill>
            <a:schemeClr val="tx1"/>
          </a:solidFill>
          <a:latin typeface="+mn-lt"/>
          <a:ea typeface="+mn-ea"/>
          <a:cs typeface="+mn-cs"/>
        </a:defRPr>
      </a:lvl3pPr>
      <a:lvl4pPr marL="1224554" algn="l" defTabSz="408185" rtl="0" eaLnBrk="1" latinLnBrk="0" hangingPunct="1">
        <a:defRPr sz="1600" kern="1200">
          <a:solidFill>
            <a:schemeClr val="tx1"/>
          </a:solidFill>
          <a:latin typeface="+mn-lt"/>
          <a:ea typeface="+mn-ea"/>
          <a:cs typeface="+mn-cs"/>
        </a:defRPr>
      </a:lvl4pPr>
      <a:lvl5pPr marL="1632738" algn="l" defTabSz="408185" rtl="0" eaLnBrk="1" latinLnBrk="0" hangingPunct="1">
        <a:defRPr sz="1600" kern="1200">
          <a:solidFill>
            <a:schemeClr val="tx1"/>
          </a:solidFill>
          <a:latin typeface="+mn-lt"/>
          <a:ea typeface="+mn-ea"/>
          <a:cs typeface="+mn-cs"/>
        </a:defRPr>
      </a:lvl5pPr>
      <a:lvl6pPr marL="2040924" algn="l" defTabSz="408185" rtl="0" eaLnBrk="1" latinLnBrk="0" hangingPunct="1">
        <a:defRPr sz="1600" kern="1200">
          <a:solidFill>
            <a:schemeClr val="tx1"/>
          </a:solidFill>
          <a:latin typeface="+mn-lt"/>
          <a:ea typeface="+mn-ea"/>
          <a:cs typeface="+mn-cs"/>
        </a:defRPr>
      </a:lvl6pPr>
      <a:lvl7pPr marL="2449108" algn="l" defTabSz="408185" rtl="0" eaLnBrk="1" latinLnBrk="0" hangingPunct="1">
        <a:defRPr sz="1600" kern="1200">
          <a:solidFill>
            <a:schemeClr val="tx1"/>
          </a:solidFill>
          <a:latin typeface="+mn-lt"/>
          <a:ea typeface="+mn-ea"/>
          <a:cs typeface="+mn-cs"/>
        </a:defRPr>
      </a:lvl7pPr>
      <a:lvl8pPr marL="2857293" algn="l" defTabSz="408185" rtl="0" eaLnBrk="1" latinLnBrk="0" hangingPunct="1">
        <a:defRPr sz="1600" kern="1200">
          <a:solidFill>
            <a:schemeClr val="tx1"/>
          </a:solidFill>
          <a:latin typeface="+mn-lt"/>
          <a:ea typeface="+mn-ea"/>
          <a:cs typeface="+mn-cs"/>
        </a:defRPr>
      </a:lvl8pPr>
      <a:lvl9pPr marL="3265478" algn="l" defTabSz="40818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waveSlide-01"/>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0"/>
            <a:ext cx="7696200" cy="5139929"/>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1219200" y="204787"/>
            <a:ext cx="7315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219200" y="685800"/>
            <a:ext cx="73152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Grp="1" noChangeArrowheads="1"/>
          </p:cNvSpPr>
          <p:nvPr>
            <p:ph type="ftr" sz="quarter" idx="3"/>
          </p:nvPr>
        </p:nvSpPr>
        <p:spPr bwMode="auto">
          <a:xfrm>
            <a:off x="1219200" y="4800600"/>
            <a:ext cx="6553200" cy="2286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defRPr sz="1000" b="1" smtClean="0">
                <a:solidFill>
                  <a:srgbClr val="00599C"/>
                </a:solidFill>
                <a:latin typeface="Calibri" panose="020F0502020204030204" pitchFamily="34" charset="0"/>
              </a:defRPr>
            </a:lvl1pPr>
          </a:lstStyle>
          <a:p>
            <a:pPr eaLnBrk="0" fontAlgn="base" hangingPunct="0">
              <a:spcBef>
                <a:spcPct val="0"/>
              </a:spcBef>
              <a:spcAft>
                <a:spcPct val="0"/>
              </a:spcAft>
              <a:defRPr/>
            </a:pPr>
            <a:r>
              <a:rPr lang="en-US" dirty="0"/>
              <a:t>2013 VITA/TCE FSA and Virtual Survey Report | W&amp;I Research and Analysis</a:t>
            </a:r>
          </a:p>
        </p:txBody>
      </p:sp>
      <p:sp>
        <p:nvSpPr>
          <p:cNvPr id="1051" name="Rectangle 27"/>
          <p:cNvSpPr>
            <a:spLocks noGrp="1" noChangeArrowheads="1"/>
          </p:cNvSpPr>
          <p:nvPr>
            <p:ph type="sldNum" sz="quarter" idx="4"/>
          </p:nvPr>
        </p:nvSpPr>
        <p:spPr bwMode="auto">
          <a:xfrm>
            <a:off x="8001000" y="4800600"/>
            <a:ext cx="685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lgn="r">
              <a:lnSpc>
                <a:spcPct val="30000"/>
              </a:lnSpc>
              <a:defRPr sz="1000" smtClean="0">
                <a:solidFill>
                  <a:schemeClr val="tx1"/>
                </a:solidFill>
                <a:latin typeface="+mj-lt"/>
              </a:defRPr>
            </a:lvl1pPr>
          </a:lstStyle>
          <a:p>
            <a:pPr eaLnBrk="0" fontAlgn="base" hangingPunct="0">
              <a:spcBef>
                <a:spcPct val="0"/>
              </a:spcBef>
              <a:spcAft>
                <a:spcPct val="0"/>
              </a:spcAft>
              <a:defRPr/>
            </a:pPr>
            <a:fld id="{D184E969-2306-4C25-9838-E5E69501FC6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1" name="Picture 9" descr="irs_rev_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1" y="228600"/>
            <a:ext cx="536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024080"/>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hf hdr="0" dt="0"/>
  <p:txStyles>
    <p:titleStyle>
      <a:lvl1pPr algn="l" rtl="0" eaLnBrk="1" fontAlgn="base" hangingPunct="1">
        <a:spcBef>
          <a:spcPct val="0"/>
        </a:spcBef>
        <a:spcAft>
          <a:spcPct val="0"/>
        </a:spcAft>
        <a:defRPr sz="2100">
          <a:solidFill>
            <a:srgbClr val="00599C"/>
          </a:solidFill>
          <a:latin typeface="+mj-lt"/>
          <a:ea typeface="+mj-ea"/>
          <a:cs typeface="+mj-cs"/>
        </a:defRPr>
      </a:lvl1pPr>
      <a:lvl2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2pPr>
      <a:lvl3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3pPr>
      <a:lvl4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4pPr>
      <a:lvl5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5pPr>
      <a:lvl6pPr marL="408185"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6pPr>
      <a:lvl7pPr marL="816369"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7pPr>
      <a:lvl8pPr marL="1224554"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8pPr>
      <a:lvl9pPr marL="1632738"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06139" indent="-306139" algn="l" rtl="0" eaLnBrk="1" fontAlgn="base" hangingPunct="1">
        <a:lnSpc>
          <a:spcPct val="120000"/>
        </a:lnSpc>
        <a:spcBef>
          <a:spcPct val="20000"/>
        </a:spcBef>
        <a:spcAft>
          <a:spcPct val="0"/>
        </a:spcAft>
        <a:defRPr sz="1800">
          <a:solidFill>
            <a:schemeClr val="tx1"/>
          </a:solidFill>
          <a:latin typeface="+mn-lt"/>
          <a:ea typeface="+mn-ea"/>
          <a:cs typeface="+mn-cs"/>
        </a:defRPr>
      </a:lvl1pPr>
      <a:lvl2pPr marL="663300" indent="-255115" algn="l" rtl="0" eaLnBrk="1" fontAlgn="base" hangingPunct="1">
        <a:lnSpc>
          <a:spcPct val="120000"/>
        </a:lnSpc>
        <a:spcBef>
          <a:spcPct val="20000"/>
        </a:spcBef>
        <a:spcAft>
          <a:spcPct val="0"/>
        </a:spcAft>
        <a:buClr>
          <a:schemeClr val="folHlink"/>
        </a:buClr>
        <a:buFont typeface="Times" pitchFamily="-96" charset="0"/>
        <a:buChar char="•"/>
        <a:defRPr>
          <a:solidFill>
            <a:schemeClr val="tx1"/>
          </a:solidFill>
          <a:latin typeface="+mn-lt"/>
          <a:ea typeface="+mn-ea"/>
        </a:defRPr>
      </a:lvl2pPr>
      <a:lvl3pPr marL="1020462" indent="-255115" algn="l" rtl="0" eaLnBrk="1" fontAlgn="base" hangingPunct="1">
        <a:spcBef>
          <a:spcPct val="20000"/>
        </a:spcBef>
        <a:spcAft>
          <a:spcPct val="0"/>
        </a:spcAft>
        <a:buClr>
          <a:schemeClr val="hlink"/>
        </a:buClr>
        <a:buFont typeface="Courier New" pitchFamily="49" charset="0"/>
        <a:buChar char="o"/>
        <a:defRPr sz="1400">
          <a:solidFill>
            <a:schemeClr val="tx1"/>
          </a:solidFill>
          <a:latin typeface="+mn-lt"/>
          <a:ea typeface="+mn-ea"/>
        </a:defRPr>
      </a:lvl3pPr>
      <a:lvl4pPr marL="1275577" indent="-204092" algn="l" rtl="0" eaLnBrk="1" fontAlgn="base" hangingPunct="1">
        <a:spcBef>
          <a:spcPct val="20000"/>
        </a:spcBef>
        <a:spcAft>
          <a:spcPct val="0"/>
        </a:spcAft>
        <a:buClr>
          <a:schemeClr val="folHlink"/>
        </a:buClr>
        <a:buFont typeface="Wingdings" pitchFamily="2" charset="2"/>
        <a:buChar char="§"/>
        <a:defRPr sz="1400">
          <a:solidFill>
            <a:schemeClr val="tx1"/>
          </a:solidFill>
          <a:latin typeface="+mn-lt"/>
          <a:ea typeface="+mn-ea"/>
        </a:defRPr>
      </a:lvl4pPr>
      <a:lvl5pPr marL="1632738" indent="-255115" algn="l" rtl="0" eaLnBrk="1" fontAlgn="base" hangingPunct="1">
        <a:spcBef>
          <a:spcPct val="20000"/>
        </a:spcBef>
        <a:spcAft>
          <a:spcPct val="0"/>
        </a:spcAft>
        <a:buClr>
          <a:schemeClr val="folHlink"/>
        </a:buClr>
        <a:buFont typeface="Wingdings" pitchFamily="2" charset="2"/>
        <a:buChar char="v"/>
        <a:defRPr sz="1300">
          <a:solidFill>
            <a:schemeClr val="tx1"/>
          </a:solidFill>
          <a:latin typeface="+mn-lt"/>
          <a:ea typeface="+mn-ea"/>
        </a:defRPr>
      </a:lvl5pPr>
      <a:lvl6pPr marL="198990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6pPr>
      <a:lvl7pPr marL="239808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7pPr>
      <a:lvl8pPr marL="280627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8pPr>
      <a:lvl9pPr marL="321445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9pPr>
    </p:bodyStyle>
    <p:otherStyle>
      <a:defPPr>
        <a:defRPr lang="en-US"/>
      </a:defPPr>
      <a:lvl1pPr marL="0" algn="l" defTabSz="408185" rtl="0" eaLnBrk="1" latinLnBrk="0" hangingPunct="1">
        <a:defRPr sz="1600" kern="1200">
          <a:solidFill>
            <a:schemeClr val="tx1"/>
          </a:solidFill>
          <a:latin typeface="+mn-lt"/>
          <a:ea typeface="+mn-ea"/>
          <a:cs typeface="+mn-cs"/>
        </a:defRPr>
      </a:lvl1pPr>
      <a:lvl2pPr marL="408185" algn="l" defTabSz="408185" rtl="0" eaLnBrk="1" latinLnBrk="0" hangingPunct="1">
        <a:defRPr sz="1600" kern="1200">
          <a:solidFill>
            <a:schemeClr val="tx1"/>
          </a:solidFill>
          <a:latin typeface="+mn-lt"/>
          <a:ea typeface="+mn-ea"/>
          <a:cs typeface="+mn-cs"/>
        </a:defRPr>
      </a:lvl2pPr>
      <a:lvl3pPr marL="816369" algn="l" defTabSz="408185" rtl="0" eaLnBrk="1" latinLnBrk="0" hangingPunct="1">
        <a:defRPr sz="1600" kern="1200">
          <a:solidFill>
            <a:schemeClr val="tx1"/>
          </a:solidFill>
          <a:latin typeface="+mn-lt"/>
          <a:ea typeface="+mn-ea"/>
          <a:cs typeface="+mn-cs"/>
        </a:defRPr>
      </a:lvl3pPr>
      <a:lvl4pPr marL="1224554" algn="l" defTabSz="408185" rtl="0" eaLnBrk="1" latinLnBrk="0" hangingPunct="1">
        <a:defRPr sz="1600" kern="1200">
          <a:solidFill>
            <a:schemeClr val="tx1"/>
          </a:solidFill>
          <a:latin typeface="+mn-lt"/>
          <a:ea typeface="+mn-ea"/>
          <a:cs typeface="+mn-cs"/>
        </a:defRPr>
      </a:lvl4pPr>
      <a:lvl5pPr marL="1632738" algn="l" defTabSz="408185" rtl="0" eaLnBrk="1" latinLnBrk="0" hangingPunct="1">
        <a:defRPr sz="1600" kern="1200">
          <a:solidFill>
            <a:schemeClr val="tx1"/>
          </a:solidFill>
          <a:latin typeface="+mn-lt"/>
          <a:ea typeface="+mn-ea"/>
          <a:cs typeface="+mn-cs"/>
        </a:defRPr>
      </a:lvl5pPr>
      <a:lvl6pPr marL="2040924" algn="l" defTabSz="408185" rtl="0" eaLnBrk="1" latinLnBrk="0" hangingPunct="1">
        <a:defRPr sz="1600" kern="1200">
          <a:solidFill>
            <a:schemeClr val="tx1"/>
          </a:solidFill>
          <a:latin typeface="+mn-lt"/>
          <a:ea typeface="+mn-ea"/>
          <a:cs typeface="+mn-cs"/>
        </a:defRPr>
      </a:lvl6pPr>
      <a:lvl7pPr marL="2449108" algn="l" defTabSz="408185" rtl="0" eaLnBrk="1" latinLnBrk="0" hangingPunct="1">
        <a:defRPr sz="1600" kern="1200">
          <a:solidFill>
            <a:schemeClr val="tx1"/>
          </a:solidFill>
          <a:latin typeface="+mn-lt"/>
          <a:ea typeface="+mn-ea"/>
          <a:cs typeface="+mn-cs"/>
        </a:defRPr>
      </a:lvl7pPr>
      <a:lvl8pPr marL="2857293" algn="l" defTabSz="408185" rtl="0" eaLnBrk="1" latinLnBrk="0" hangingPunct="1">
        <a:defRPr sz="1600" kern="1200">
          <a:solidFill>
            <a:schemeClr val="tx1"/>
          </a:solidFill>
          <a:latin typeface="+mn-lt"/>
          <a:ea typeface="+mn-ea"/>
          <a:cs typeface="+mn-cs"/>
        </a:defRPr>
      </a:lvl8pPr>
      <a:lvl9pPr marL="3265478" algn="l" defTabSz="408185"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waveSlide-01"/>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0"/>
            <a:ext cx="7696200" cy="5139929"/>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1219200" y="204787"/>
            <a:ext cx="7315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219200" y="685800"/>
            <a:ext cx="73152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Grp="1" noChangeArrowheads="1"/>
          </p:cNvSpPr>
          <p:nvPr>
            <p:ph type="ftr" sz="quarter" idx="3"/>
          </p:nvPr>
        </p:nvSpPr>
        <p:spPr bwMode="auto">
          <a:xfrm>
            <a:off x="1219200" y="4800600"/>
            <a:ext cx="6553200" cy="2286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defRPr sz="1000" b="1" smtClean="0">
                <a:solidFill>
                  <a:srgbClr val="00599C"/>
                </a:solidFill>
                <a:latin typeface="Calibri" panose="020F0502020204030204" pitchFamily="34" charset="0"/>
              </a:defRPr>
            </a:lvl1pPr>
          </a:lstStyle>
          <a:p>
            <a:pPr eaLnBrk="0" fontAlgn="base" hangingPunct="0">
              <a:spcBef>
                <a:spcPct val="0"/>
              </a:spcBef>
              <a:spcAft>
                <a:spcPct val="0"/>
              </a:spcAft>
              <a:defRPr/>
            </a:pPr>
            <a:r>
              <a:rPr lang="en-US" dirty="0"/>
              <a:t>2013 VITA/TCE FSA and Virtual Survey Report | W&amp;I Research and Analysis</a:t>
            </a:r>
          </a:p>
        </p:txBody>
      </p:sp>
      <p:sp>
        <p:nvSpPr>
          <p:cNvPr id="1051" name="Rectangle 27"/>
          <p:cNvSpPr>
            <a:spLocks noGrp="1" noChangeArrowheads="1"/>
          </p:cNvSpPr>
          <p:nvPr>
            <p:ph type="sldNum" sz="quarter" idx="4"/>
          </p:nvPr>
        </p:nvSpPr>
        <p:spPr bwMode="auto">
          <a:xfrm>
            <a:off x="8001000" y="4800600"/>
            <a:ext cx="685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lgn="r">
              <a:lnSpc>
                <a:spcPct val="30000"/>
              </a:lnSpc>
              <a:defRPr sz="1000" smtClean="0">
                <a:solidFill>
                  <a:schemeClr val="tx1"/>
                </a:solidFill>
                <a:latin typeface="+mj-lt"/>
              </a:defRPr>
            </a:lvl1pPr>
          </a:lstStyle>
          <a:p>
            <a:pPr eaLnBrk="0" fontAlgn="base" hangingPunct="0">
              <a:spcBef>
                <a:spcPct val="0"/>
              </a:spcBef>
              <a:spcAft>
                <a:spcPct val="0"/>
              </a:spcAft>
              <a:defRPr/>
            </a:pPr>
            <a:fld id="{D184E969-2306-4C25-9838-E5E69501FC6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1" name="Picture 9" descr="irs_rev_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1" y="228600"/>
            <a:ext cx="536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640195"/>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dt="0"/>
  <p:txStyles>
    <p:titleStyle>
      <a:lvl1pPr algn="l" rtl="0" eaLnBrk="1" fontAlgn="base" hangingPunct="1">
        <a:spcBef>
          <a:spcPct val="0"/>
        </a:spcBef>
        <a:spcAft>
          <a:spcPct val="0"/>
        </a:spcAft>
        <a:defRPr sz="2100">
          <a:solidFill>
            <a:srgbClr val="00599C"/>
          </a:solidFill>
          <a:latin typeface="+mj-lt"/>
          <a:ea typeface="+mj-ea"/>
          <a:cs typeface="+mj-cs"/>
        </a:defRPr>
      </a:lvl1pPr>
      <a:lvl2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2pPr>
      <a:lvl3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3pPr>
      <a:lvl4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4pPr>
      <a:lvl5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5pPr>
      <a:lvl6pPr marL="408185"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6pPr>
      <a:lvl7pPr marL="816369"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7pPr>
      <a:lvl8pPr marL="1224554"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8pPr>
      <a:lvl9pPr marL="1632738"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06139" indent="-306139" algn="l" rtl="0" eaLnBrk="1" fontAlgn="base" hangingPunct="1">
        <a:lnSpc>
          <a:spcPct val="120000"/>
        </a:lnSpc>
        <a:spcBef>
          <a:spcPct val="20000"/>
        </a:spcBef>
        <a:spcAft>
          <a:spcPct val="0"/>
        </a:spcAft>
        <a:defRPr sz="1800">
          <a:solidFill>
            <a:schemeClr val="tx1"/>
          </a:solidFill>
          <a:latin typeface="+mn-lt"/>
          <a:ea typeface="+mn-ea"/>
          <a:cs typeface="+mn-cs"/>
        </a:defRPr>
      </a:lvl1pPr>
      <a:lvl2pPr marL="663300" indent="-255115" algn="l" rtl="0" eaLnBrk="1" fontAlgn="base" hangingPunct="1">
        <a:lnSpc>
          <a:spcPct val="120000"/>
        </a:lnSpc>
        <a:spcBef>
          <a:spcPct val="20000"/>
        </a:spcBef>
        <a:spcAft>
          <a:spcPct val="0"/>
        </a:spcAft>
        <a:buClr>
          <a:schemeClr val="folHlink"/>
        </a:buClr>
        <a:buFont typeface="Times" pitchFamily="-96" charset="0"/>
        <a:buChar char="•"/>
        <a:defRPr>
          <a:solidFill>
            <a:schemeClr val="tx1"/>
          </a:solidFill>
          <a:latin typeface="+mn-lt"/>
          <a:ea typeface="+mn-ea"/>
        </a:defRPr>
      </a:lvl2pPr>
      <a:lvl3pPr marL="1020462" indent="-255115" algn="l" rtl="0" eaLnBrk="1" fontAlgn="base" hangingPunct="1">
        <a:spcBef>
          <a:spcPct val="20000"/>
        </a:spcBef>
        <a:spcAft>
          <a:spcPct val="0"/>
        </a:spcAft>
        <a:buClr>
          <a:schemeClr val="hlink"/>
        </a:buClr>
        <a:buFont typeface="Courier New" pitchFamily="49" charset="0"/>
        <a:buChar char="o"/>
        <a:defRPr sz="1400">
          <a:solidFill>
            <a:schemeClr val="tx1"/>
          </a:solidFill>
          <a:latin typeface="+mn-lt"/>
          <a:ea typeface="+mn-ea"/>
        </a:defRPr>
      </a:lvl3pPr>
      <a:lvl4pPr marL="1275577" indent="-204092" algn="l" rtl="0" eaLnBrk="1" fontAlgn="base" hangingPunct="1">
        <a:spcBef>
          <a:spcPct val="20000"/>
        </a:spcBef>
        <a:spcAft>
          <a:spcPct val="0"/>
        </a:spcAft>
        <a:buClr>
          <a:schemeClr val="folHlink"/>
        </a:buClr>
        <a:buFont typeface="Wingdings" pitchFamily="2" charset="2"/>
        <a:buChar char="§"/>
        <a:defRPr sz="1400">
          <a:solidFill>
            <a:schemeClr val="tx1"/>
          </a:solidFill>
          <a:latin typeface="+mn-lt"/>
          <a:ea typeface="+mn-ea"/>
        </a:defRPr>
      </a:lvl4pPr>
      <a:lvl5pPr marL="1632738" indent="-255115" algn="l" rtl="0" eaLnBrk="1" fontAlgn="base" hangingPunct="1">
        <a:spcBef>
          <a:spcPct val="20000"/>
        </a:spcBef>
        <a:spcAft>
          <a:spcPct val="0"/>
        </a:spcAft>
        <a:buClr>
          <a:schemeClr val="folHlink"/>
        </a:buClr>
        <a:buFont typeface="Wingdings" pitchFamily="2" charset="2"/>
        <a:buChar char="v"/>
        <a:defRPr sz="1300">
          <a:solidFill>
            <a:schemeClr val="tx1"/>
          </a:solidFill>
          <a:latin typeface="+mn-lt"/>
          <a:ea typeface="+mn-ea"/>
        </a:defRPr>
      </a:lvl5pPr>
      <a:lvl6pPr marL="198990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6pPr>
      <a:lvl7pPr marL="239808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7pPr>
      <a:lvl8pPr marL="280627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8pPr>
      <a:lvl9pPr marL="321445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9pPr>
    </p:bodyStyle>
    <p:otherStyle>
      <a:defPPr>
        <a:defRPr lang="en-US"/>
      </a:defPPr>
      <a:lvl1pPr marL="0" algn="l" defTabSz="408185" rtl="0" eaLnBrk="1" latinLnBrk="0" hangingPunct="1">
        <a:defRPr sz="1600" kern="1200">
          <a:solidFill>
            <a:schemeClr val="tx1"/>
          </a:solidFill>
          <a:latin typeface="+mn-lt"/>
          <a:ea typeface="+mn-ea"/>
          <a:cs typeface="+mn-cs"/>
        </a:defRPr>
      </a:lvl1pPr>
      <a:lvl2pPr marL="408185" algn="l" defTabSz="408185" rtl="0" eaLnBrk="1" latinLnBrk="0" hangingPunct="1">
        <a:defRPr sz="1600" kern="1200">
          <a:solidFill>
            <a:schemeClr val="tx1"/>
          </a:solidFill>
          <a:latin typeface="+mn-lt"/>
          <a:ea typeface="+mn-ea"/>
          <a:cs typeface="+mn-cs"/>
        </a:defRPr>
      </a:lvl2pPr>
      <a:lvl3pPr marL="816369" algn="l" defTabSz="408185" rtl="0" eaLnBrk="1" latinLnBrk="0" hangingPunct="1">
        <a:defRPr sz="1600" kern="1200">
          <a:solidFill>
            <a:schemeClr val="tx1"/>
          </a:solidFill>
          <a:latin typeface="+mn-lt"/>
          <a:ea typeface="+mn-ea"/>
          <a:cs typeface="+mn-cs"/>
        </a:defRPr>
      </a:lvl3pPr>
      <a:lvl4pPr marL="1224554" algn="l" defTabSz="408185" rtl="0" eaLnBrk="1" latinLnBrk="0" hangingPunct="1">
        <a:defRPr sz="1600" kern="1200">
          <a:solidFill>
            <a:schemeClr val="tx1"/>
          </a:solidFill>
          <a:latin typeface="+mn-lt"/>
          <a:ea typeface="+mn-ea"/>
          <a:cs typeface="+mn-cs"/>
        </a:defRPr>
      </a:lvl4pPr>
      <a:lvl5pPr marL="1632738" algn="l" defTabSz="408185" rtl="0" eaLnBrk="1" latinLnBrk="0" hangingPunct="1">
        <a:defRPr sz="1600" kern="1200">
          <a:solidFill>
            <a:schemeClr val="tx1"/>
          </a:solidFill>
          <a:latin typeface="+mn-lt"/>
          <a:ea typeface="+mn-ea"/>
          <a:cs typeface="+mn-cs"/>
        </a:defRPr>
      </a:lvl5pPr>
      <a:lvl6pPr marL="2040924" algn="l" defTabSz="408185" rtl="0" eaLnBrk="1" latinLnBrk="0" hangingPunct="1">
        <a:defRPr sz="1600" kern="1200">
          <a:solidFill>
            <a:schemeClr val="tx1"/>
          </a:solidFill>
          <a:latin typeface="+mn-lt"/>
          <a:ea typeface="+mn-ea"/>
          <a:cs typeface="+mn-cs"/>
        </a:defRPr>
      </a:lvl6pPr>
      <a:lvl7pPr marL="2449108" algn="l" defTabSz="408185" rtl="0" eaLnBrk="1" latinLnBrk="0" hangingPunct="1">
        <a:defRPr sz="1600" kern="1200">
          <a:solidFill>
            <a:schemeClr val="tx1"/>
          </a:solidFill>
          <a:latin typeface="+mn-lt"/>
          <a:ea typeface="+mn-ea"/>
          <a:cs typeface="+mn-cs"/>
        </a:defRPr>
      </a:lvl7pPr>
      <a:lvl8pPr marL="2857293" algn="l" defTabSz="408185" rtl="0" eaLnBrk="1" latinLnBrk="0" hangingPunct="1">
        <a:defRPr sz="1600" kern="1200">
          <a:solidFill>
            <a:schemeClr val="tx1"/>
          </a:solidFill>
          <a:latin typeface="+mn-lt"/>
          <a:ea typeface="+mn-ea"/>
          <a:cs typeface="+mn-cs"/>
        </a:defRPr>
      </a:lvl8pPr>
      <a:lvl9pPr marL="3265478" algn="l" defTabSz="408185"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waveSlide-01"/>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contrast="-69000"/>
                    </a14:imgEffect>
                  </a14:imgLayer>
                </a14:imgProps>
              </a:ext>
              <a:ext uri="{28A0092B-C50C-407E-A947-70E740481C1C}">
                <a14:useLocalDpi xmlns:a14="http://schemas.microsoft.com/office/drawing/2010/main"/>
              </a:ext>
            </a:extLst>
          </a:blip>
          <a:srcRect/>
          <a:stretch>
            <a:fillRect/>
          </a:stretch>
        </p:blipFill>
        <p:spPr bwMode="auto">
          <a:xfrm>
            <a:off x="0" y="0"/>
            <a:ext cx="7696200" cy="5139929"/>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1219200" y="204787"/>
            <a:ext cx="73152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219200" y="685800"/>
            <a:ext cx="73152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5"/>
          <p:cNvSpPr>
            <a:spLocks noGrp="1" noChangeArrowheads="1"/>
          </p:cNvSpPr>
          <p:nvPr>
            <p:ph type="ftr" sz="quarter" idx="3"/>
          </p:nvPr>
        </p:nvSpPr>
        <p:spPr bwMode="auto">
          <a:xfrm>
            <a:off x="1219200" y="4800600"/>
            <a:ext cx="6553200" cy="228600"/>
          </a:xfrm>
          <a:prstGeom prst="rect">
            <a:avLst/>
          </a:prstGeom>
          <a:noFill/>
          <a:ln>
            <a:noFill/>
          </a:ln>
          <a:extLst>
            <a:ext uri="{909E8E84-426E-40DD-AFC4-6F175D3DCCD1}">
              <a14:hiddenFill xmlns:a14="http://schemas.microsoft.com/office/drawing/2010/main">
                <a:solidFill>
                  <a:srgbClr val="009FDA"/>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defRPr sz="1000" b="1" smtClean="0">
                <a:solidFill>
                  <a:srgbClr val="00599C"/>
                </a:solidFill>
                <a:latin typeface="Calibri" panose="020F0502020204030204" pitchFamily="34" charset="0"/>
              </a:defRPr>
            </a:lvl1pPr>
          </a:lstStyle>
          <a:p>
            <a:pPr eaLnBrk="0" fontAlgn="base" hangingPunct="0">
              <a:spcBef>
                <a:spcPct val="0"/>
              </a:spcBef>
              <a:spcAft>
                <a:spcPct val="0"/>
              </a:spcAft>
              <a:defRPr/>
            </a:pPr>
            <a:r>
              <a:rPr lang="en-US" dirty="0"/>
              <a:t>2013 VITA/TCE FSA and Virtual Survey Report | W&amp;I Research and Analysis</a:t>
            </a:r>
          </a:p>
        </p:txBody>
      </p:sp>
      <p:sp>
        <p:nvSpPr>
          <p:cNvPr id="1051" name="Rectangle 27"/>
          <p:cNvSpPr>
            <a:spLocks noGrp="1" noChangeArrowheads="1"/>
          </p:cNvSpPr>
          <p:nvPr>
            <p:ph type="sldNum" sz="quarter" idx="4"/>
          </p:nvPr>
        </p:nvSpPr>
        <p:spPr bwMode="auto">
          <a:xfrm>
            <a:off x="8001000" y="4800600"/>
            <a:ext cx="685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0" tIns="0" rIns="0" bIns="0" numCol="1" anchor="b" anchorCtr="0" compatLnSpc="1">
            <a:prstTxWarp prst="textNoShape">
              <a:avLst/>
            </a:prstTxWarp>
          </a:bodyPr>
          <a:lstStyle>
            <a:lvl1pPr algn="r">
              <a:lnSpc>
                <a:spcPct val="30000"/>
              </a:lnSpc>
              <a:defRPr sz="1000" smtClean="0">
                <a:solidFill>
                  <a:schemeClr val="tx1"/>
                </a:solidFill>
                <a:latin typeface="+mj-lt"/>
              </a:defRPr>
            </a:lvl1pPr>
          </a:lstStyle>
          <a:p>
            <a:pPr eaLnBrk="0" fontAlgn="base" hangingPunct="0">
              <a:spcBef>
                <a:spcPct val="0"/>
              </a:spcBef>
              <a:spcAft>
                <a:spcPct val="0"/>
              </a:spcAft>
              <a:defRPr/>
            </a:pPr>
            <a:fld id="{D184E969-2306-4C25-9838-E5E69501FC62}"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1" name="Picture 9" descr="irs_rev_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1" y="228600"/>
            <a:ext cx="536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022103"/>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hf hdr="0" dt="0"/>
  <p:txStyles>
    <p:titleStyle>
      <a:lvl1pPr algn="l" rtl="0" eaLnBrk="1" fontAlgn="base" hangingPunct="1">
        <a:spcBef>
          <a:spcPct val="0"/>
        </a:spcBef>
        <a:spcAft>
          <a:spcPct val="0"/>
        </a:spcAft>
        <a:defRPr sz="2100">
          <a:solidFill>
            <a:srgbClr val="00599C"/>
          </a:solidFill>
          <a:latin typeface="+mj-lt"/>
          <a:ea typeface="+mj-ea"/>
          <a:cs typeface="+mj-cs"/>
        </a:defRPr>
      </a:lvl1pPr>
      <a:lvl2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2pPr>
      <a:lvl3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3pPr>
      <a:lvl4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4pPr>
      <a:lvl5pPr algn="l" rtl="0" eaLnBrk="1" fontAlgn="base" hangingPunct="1">
        <a:spcBef>
          <a:spcPct val="0"/>
        </a:spcBef>
        <a:spcAft>
          <a:spcPct val="0"/>
        </a:spcAft>
        <a:defRPr sz="2100">
          <a:solidFill>
            <a:srgbClr val="00599C"/>
          </a:solidFill>
          <a:latin typeface="Arial" charset="0"/>
          <a:ea typeface="ＭＳ Ｐゴシック" charset="0"/>
          <a:cs typeface="ＭＳ Ｐゴシック" charset="0"/>
        </a:defRPr>
      </a:lvl5pPr>
      <a:lvl6pPr marL="408185"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6pPr>
      <a:lvl7pPr marL="816369"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7pPr>
      <a:lvl8pPr marL="1224554"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8pPr>
      <a:lvl9pPr marL="1632738"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06139" indent="-306139" algn="l" rtl="0" eaLnBrk="1" fontAlgn="base" hangingPunct="1">
        <a:lnSpc>
          <a:spcPct val="120000"/>
        </a:lnSpc>
        <a:spcBef>
          <a:spcPct val="20000"/>
        </a:spcBef>
        <a:spcAft>
          <a:spcPct val="0"/>
        </a:spcAft>
        <a:defRPr sz="1800">
          <a:solidFill>
            <a:schemeClr val="tx1"/>
          </a:solidFill>
          <a:latin typeface="+mn-lt"/>
          <a:ea typeface="+mn-ea"/>
          <a:cs typeface="+mn-cs"/>
        </a:defRPr>
      </a:lvl1pPr>
      <a:lvl2pPr marL="663300" indent="-255115" algn="l" rtl="0" eaLnBrk="1" fontAlgn="base" hangingPunct="1">
        <a:lnSpc>
          <a:spcPct val="120000"/>
        </a:lnSpc>
        <a:spcBef>
          <a:spcPct val="20000"/>
        </a:spcBef>
        <a:spcAft>
          <a:spcPct val="0"/>
        </a:spcAft>
        <a:buClr>
          <a:schemeClr val="folHlink"/>
        </a:buClr>
        <a:buFont typeface="Times" pitchFamily="-96" charset="0"/>
        <a:buChar char="•"/>
        <a:defRPr>
          <a:solidFill>
            <a:schemeClr val="tx1"/>
          </a:solidFill>
          <a:latin typeface="+mn-lt"/>
          <a:ea typeface="+mn-ea"/>
        </a:defRPr>
      </a:lvl2pPr>
      <a:lvl3pPr marL="1020462" indent="-255115" algn="l" rtl="0" eaLnBrk="1" fontAlgn="base" hangingPunct="1">
        <a:spcBef>
          <a:spcPct val="20000"/>
        </a:spcBef>
        <a:spcAft>
          <a:spcPct val="0"/>
        </a:spcAft>
        <a:buClr>
          <a:schemeClr val="hlink"/>
        </a:buClr>
        <a:buFont typeface="Courier New" pitchFamily="49" charset="0"/>
        <a:buChar char="o"/>
        <a:defRPr sz="1400">
          <a:solidFill>
            <a:schemeClr val="tx1"/>
          </a:solidFill>
          <a:latin typeface="+mn-lt"/>
          <a:ea typeface="+mn-ea"/>
        </a:defRPr>
      </a:lvl3pPr>
      <a:lvl4pPr marL="1275577" indent="-204092" algn="l" rtl="0" eaLnBrk="1" fontAlgn="base" hangingPunct="1">
        <a:spcBef>
          <a:spcPct val="20000"/>
        </a:spcBef>
        <a:spcAft>
          <a:spcPct val="0"/>
        </a:spcAft>
        <a:buClr>
          <a:schemeClr val="folHlink"/>
        </a:buClr>
        <a:buFont typeface="Wingdings" pitchFamily="2" charset="2"/>
        <a:buChar char="§"/>
        <a:defRPr sz="1400">
          <a:solidFill>
            <a:schemeClr val="tx1"/>
          </a:solidFill>
          <a:latin typeface="+mn-lt"/>
          <a:ea typeface="+mn-ea"/>
        </a:defRPr>
      </a:lvl4pPr>
      <a:lvl5pPr marL="1632738" indent="-255115" algn="l" rtl="0" eaLnBrk="1" fontAlgn="base" hangingPunct="1">
        <a:spcBef>
          <a:spcPct val="20000"/>
        </a:spcBef>
        <a:spcAft>
          <a:spcPct val="0"/>
        </a:spcAft>
        <a:buClr>
          <a:schemeClr val="folHlink"/>
        </a:buClr>
        <a:buFont typeface="Wingdings" pitchFamily="2" charset="2"/>
        <a:buChar char="v"/>
        <a:defRPr sz="1300">
          <a:solidFill>
            <a:schemeClr val="tx1"/>
          </a:solidFill>
          <a:latin typeface="+mn-lt"/>
          <a:ea typeface="+mn-ea"/>
        </a:defRPr>
      </a:lvl5pPr>
      <a:lvl6pPr marL="198990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6pPr>
      <a:lvl7pPr marL="239808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7pPr>
      <a:lvl8pPr marL="2806270"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8pPr>
      <a:lvl9pPr marL="3214455" indent="-204092" algn="l" rtl="0" eaLnBrk="1" fontAlgn="base" hangingPunct="1">
        <a:spcBef>
          <a:spcPct val="20000"/>
        </a:spcBef>
        <a:spcAft>
          <a:spcPct val="0"/>
        </a:spcAft>
        <a:buClr>
          <a:schemeClr val="folHlink"/>
        </a:buClr>
        <a:buFont typeface="Times" charset="0"/>
        <a:defRPr sz="1300">
          <a:solidFill>
            <a:schemeClr val="tx1"/>
          </a:solidFill>
          <a:latin typeface="+mn-lt"/>
          <a:ea typeface="+mn-ea"/>
        </a:defRPr>
      </a:lvl9pPr>
    </p:bodyStyle>
    <p:otherStyle>
      <a:defPPr>
        <a:defRPr lang="en-US"/>
      </a:defPPr>
      <a:lvl1pPr marL="0" algn="l" defTabSz="408185" rtl="0" eaLnBrk="1" latinLnBrk="0" hangingPunct="1">
        <a:defRPr sz="1600" kern="1200">
          <a:solidFill>
            <a:schemeClr val="tx1"/>
          </a:solidFill>
          <a:latin typeface="+mn-lt"/>
          <a:ea typeface="+mn-ea"/>
          <a:cs typeface="+mn-cs"/>
        </a:defRPr>
      </a:lvl1pPr>
      <a:lvl2pPr marL="408185" algn="l" defTabSz="408185" rtl="0" eaLnBrk="1" latinLnBrk="0" hangingPunct="1">
        <a:defRPr sz="1600" kern="1200">
          <a:solidFill>
            <a:schemeClr val="tx1"/>
          </a:solidFill>
          <a:latin typeface="+mn-lt"/>
          <a:ea typeface="+mn-ea"/>
          <a:cs typeface="+mn-cs"/>
        </a:defRPr>
      </a:lvl2pPr>
      <a:lvl3pPr marL="816369" algn="l" defTabSz="408185" rtl="0" eaLnBrk="1" latinLnBrk="0" hangingPunct="1">
        <a:defRPr sz="1600" kern="1200">
          <a:solidFill>
            <a:schemeClr val="tx1"/>
          </a:solidFill>
          <a:latin typeface="+mn-lt"/>
          <a:ea typeface="+mn-ea"/>
          <a:cs typeface="+mn-cs"/>
        </a:defRPr>
      </a:lvl3pPr>
      <a:lvl4pPr marL="1224554" algn="l" defTabSz="408185" rtl="0" eaLnBrk="1" latinLnBrk="0" hangingPunct="1">
        <a:defRPr sz="1600" kern="1200">
          <a:solidFill>
            <a:schemeClr val="tx1"/>
          </a:solidFill>
          <a:latin typeface="+mn-lt"/>
          <a:ea typeface="+mn-ea"/>
          <a:cs typeface="+mn-cs"/>
        </a:defRPr>
      </a:lvl4pPr>
      <a:lvl5pPr marL="1632738" algn="l" defTabSz="408185" rtl="0" eaLnBrk="1" latinLnBrk="0" hangingPunct="1">
        <a:defRPr sz="1600" kern="1200">
          <a:solidFill>
            <a:schemeClr val="tx1"/>
          </a:solidFill>
          <a:latin typeface="+mn-lt"/>
          <a:ea typeface="+mn-ea"/>
          <a:cs typeface="+mn-cs"/>
        </a:defRPr>
      </a:lvl5pPr>
      <a:lvl6pPr marL="2040924" algn="l" defTabSz="408185" rtl="0" eaLnBrk="1" latinLnBrk="0" hangingPunct="1">
        <a:defRPr sz="1600" kern="1200">
          <a:solidFill>
            <a:schemeClr val="tx1"/>
          </a:solidFill>
          <a:latin typeface="+mn-lt"/>
          <a:ea typeface="+mn-ea"/>
          <a:cs typeface="+mn-cs"/>
        </a:defRPr>
      </a:lvl6pPr>
      <a:lvl7pPr marL="2449108" algn="l" defTabSz="408185" rtl="0" eaLnBrk="1" latinLnBrk="0" hangingPunct="1">
        <a:defRPr sz="1600" kern="1200">
          <a:solidFill>
            <a:schemeClr val="tx1"/>
          </a:solidFill>
          <a:latin typeface="+mn-lt"/>
          <a:ea typeface="+mn-ea"/>
          <a:cs typeface="+mn-cs"/>
        </a:defRPr>
      </a:lvl7pPr>
      <a:lvl8pPr marL="2857293" algn="l" defTabSz="408185" rtl="0" eaLnBrk="1" latinLnBrk="0" hangingPunct="1">
        <a:defRPr sz="1600" kern="1200">
          <a:solidFill>
            <a:schemeClr val="tx1"/>
          </a:solidFill>
          <a:latin typeface="+mn-lt"/>
          <a:ea typeface="+mn-ea"/>
          <a:cs typeface="+mn-cs"/>
        </a:defRPr>
      </a:lvl8pPr>
      <a:lvl9pPr marL="3265478" algn="l" defTabSz="40818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Ariel.Wooten@irs.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mailto:Marisa.McDaniels@ir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857" y="1178719"/>
            <a:ext cx="7543800" cy="1371600"/>
          </a:xfrm>
        </p:spPr>
        <p:txBody>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Calibri" panose="020F0502020204030204" pitchFamily="34" charset="0"/>
                <a:cs typeface="Calibri" panose="020F0502020204030204" pitchFamily="34" charset="0"/>
              </a:rPr>
              <a:t>Examining and Addressing Taxpayer Expectations for Affordable Care Act Automated Information</a:t>
            </a:r>
            <a:endParaRPr lang="en-US" sz="28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925286" y="2678906"/>
            <a:ext cx="7543800" cy="1753791"/>
          </a:xfrm>
        </p:spPr>
        <p:txBody>
          <a:bodyPr>
            <a:noAutofit/>
          </a:bodyPr>
          <a:lstStyle/>
          <a:p>
            <a:pPr algn="r"/>
            <a:endParaRPr lang="en-US" sz="1000" dirty="0">
              <a:latin typeface="Calibri" pitchFamily="34" charset="0"/>
              <a:cs typeface="Calibri" pitchFamily="34" charset="0"/>
            </a:endParaRPr>
          </a:p>
          <a:p>
            <a:pPr algn="r"/>
            <a:endParaRPr lang="en-US" sz="1000" dirty="0">
              <a:latin typeface="Calibri" pitchFamily="34" charset="0"/>
              <a:cs typeface="Calibri" pitchFamily="34" charset="0"/>
            </a:endParaRPr>
          </a:p>
          <a:p>
            <a:pPr algn="r">
              <a:lnSpc>
                <a:spcPct val="100000"/>
              </a:lnSpc>
              <a:spcBef>
                <a:spcPts val="0"/>
              </a:spcBef>
            </a:pPr>
            <a:r>
              <a:rPr lang="en-US" sz="1700" dirty="0">
                <a:latin typeface="Calibri" panose="020F0502020204030204" pitchFamily="34" charset="0"/>
                <a:cs typeface="Calibri" panose="020F0502020204030204" pitchFamily="34" charset="0"/>
              </a:rPr>
              <a:t>Ariel S. Wooten &amp; Marisa E. McDaniels</a:t>
            </a:r>
          </a:p>
          <a:p>
            <a:pPr algn="r">
              <a:lnSpc>
                <a:spcPct val="100000"/>
              </a:lnSpc>
              <a:spcBef>
                <a:spcPts val="0"/>
              </a:spcBef>
            </a:pPr>
            <a:r>
              <a:rPr lang="en-US" sz="1700" dirty="0">
                <a:latin typeface="Calibri" panose="020F0502020204030204" pitchFamily="34" charset="0"/>
                <a:cs typeface="Calibri" panose="020F0502020204030204" pitchFamily="34" charset="0"/>
              </a:rPr>
              <a:t>Internal Revenue Service </a:t>
            </a:r>
          </a:p>
          <a:p>
            <a:pPr algn="r">
              <a:lnSpc>
                <a:spcPct val="100000"/>
              </a:lnSpc>
              <a:spcBef>
                <a:spcPts val="0"/>
              </a:spcBef>
            </a:pPr>
            <a:r>
              <a:rPr lang="en-US" sz="1700" dirty="0">
                <a:latin typeface="Calibri" panose="020F0502020204030204" pitchFamily="34" charset="0"/>
                <a:cs typeface="Calibri" panose="020F0502020204030204" pitchFamily="34" charset="0"/>
              </a:rPr>
              <a:t>Wage &amp; Investment Research and Analysis (WIRA)</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June 18, 2015</a:t>
            </a:r>
          </a:p>
        </p:txBody>
      </p:sp>
    </p:spTree>
    <p:extLst>
      <p:ext uri="{BB962C8B-B14F-4D97-AF65-F5344CB8AC3E}">
        <p14:creationId xmlns:p14="http://schemas.microsoft.com/office/powerpoint/2010/main" val="392761378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467600" cy="366713"/>
          </a:xfrm>
        </p:spPr>
        <p:txBody>
          <a:bodyPr/>
          <a:lstStyle/>
          <a:p>
            <a:r>
              <a:rPr lang="en-US" b="1" dirty="0" smtClean="0">
                <a:latin typeface="Calibri" panose="020F0502020204030204" pitchFamily="34" charset="0"/>
                <a:cs typeface="Calibri" panose="020F0502020204030204" pitchFamily="34" charset="0"/>
              </a:rPr>
              <a:t>Comprehension Testing Findings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97429" y="628650"/>
            <a:ext cx="7347857" cy="4057650"/>
          </a:xfrm>
        </p:spPr>
        <p:txBody>
          <a:bodyPr/>
          <a:lstStyle/>
          <a:p>
            <a:pPr>
              <a:lnSpc>
                <a:spcPct val="100000"/>
              </a:lnSpc>
              <a:spcBef>
                <a:spcPts val="0"/>
              </a:spcBef>
              <a:buFont typeface="Arial" panose="020B0604020202020204" pitchFamily="34" charset="0"/>
              <a:buChar char="•"/>
            </a:pPr>
            <a:r>
              <a:rPr lang="en-US" sz="1700" dirty="0">
                <a:solidFill>
                  <a:prstClr val="black"/>
                </a:solidFill>
                <a:latin typeface="Calibri" panose="020F0502020204030204" pitchFamily="34" charset="0"/>
                <a:cs typeface="Calibri" pitchFamily="34" charset="0"/>
              </a:rPr>
              <a:t>Across all scenarios, individual participants who reported being unable to resolve their issue were overwhelmingly more likely to desire to speak to an assistor when compared to individual participants reporting issue resolution.</a:t>
            </a:r>
          </a:p>
          <a:p>
            <a:pPr marL="0" indent="0"/>
            <a:endParaRPr lang="en-US" sz="2000" dirty="0">
              <a:solidFill>
                <a:prstClr val="black"/>
              </a:solidFill>
              <a:latin typeface="Calibri" panose="020F0502020204030204" pitchFamily="34" charset="0"/>
              <a:cs typeface="Calibri" pitchFamily="34" charset="0"/>
            </a:endParaRPr>
          </a:p>
          <a:p>
            <a:r>
              <a:rPr lang="en-US" dirty="0" smtClean="0">
                <a:solidFill>
                  <a:prstClr val="black"/>
                </a:solidFill>
                <a:latin typeface="Calibri" pitchFamily="34" charset="0"/>
                <a:cs typeface="Calibri" pitchFamily="34" charset="0"/>
              </a:rPr>
              <a:t> </a:t>
            </a:r>
            <a:endParaRPr lang="en-US" dirty="0">
              <a:solidFill>
                <a:prstClr val="black"/>
              </a:solidFill>
              <a:latin typeface="Calibri" pitchFamily="34" charset="0"/>
              <a:cs typeface="Calibri" pitchFamily="34" charset="0"/>
            </a:endParaRPr>
          </a:p>
          <a:p>
            <a:endParaRPr lang="en-US" dirty="0"/>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a:xfrm>
            <a:off x="8001000" y="4743450"/>
            <a:ext cx="685800" cy="228600"/>
          </a:xfrm>
        </p:spPr>
        <p:txBody>
          <a:bodyPr/>
          <a:lstStyle/>
          <a:p>
            <a:pPr>
              <a:defRPr/>
            </a:pPr>
            <a:fld id="{F82992A1-52C0-4AF9-B797-A3631C12A0E1}" type="slidenum">
              <a:rPr lang="en-US" smtClean="0">
                <a:solidFill>
                  <a:srgbClr val="0070C0"/>
                </a:solidFill>
              </a:rPr>
              <a:pPr>
                <a:defRPr/>
              </a:pPr>
              <a:t>10</a:t>
            </a:fld>
            <a:endParaRPr lang="en-US" dirty="0">
              <a:solidFill>
                <a:srgbClr val="0070C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468" y="1581150"/>
            <a:ext cx="718754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66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467600" cy="366713"/>
          </a:xfrm>
        </p:spPr>
        <p:txBody>
          <a:bodyPr/>
          <a:lstStyle/>
          <a:p>
            <a:r>
              <a:rPr lang="en-US" b="1" dirty="0" smtClean="0">
                <a:latin typeface="Calibri" panose="020F0502020204030204" pitchFamily="34" charset="0"/>
                <a:cs typeface="Calibri" panose="020F0502020204030204" pitchFamily="34" charset="0"/>
              </a:rPr>
              <a:t>Comprehension Testing Findings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19200" y="628650"/>
            <a:ext cx="7217229" cy="4057650"/>
          </a:xfrm>
        </p:spPr>
        <p:txBody>
          <a:bodyPr/>
          <a:lstStyle/>
          <a:p>
            <a:pPr>
              <a:lnSpc>
                <a:spcPct val="100000"/>
              </a:lnSpc>
              <a:spcBef>
                <a:spcPts val="0"/>
              </a:spcBef>
              <a:buFont typeface="Arial" panose="020B0604020202020204" pitchFamily="34" charset="0"/>
              <a:buChar char="•"/>
            </a:pPr>
            <a:r>
              <a:rPr lang="en-US" sz="1700" dirty="0">
                <a:latin typeface="Calibri" panose="020F0502020204030204" pitchFamily="34" charset="0"/>
                <a:cs typeface="Calibri" panose="020F0502020204030204" pitchFamily="34" charset="0"/>
              </a:rPr>
              <a:t>Despite variation across scenarios, overall, small business participants who reported being unable to resolve their issue were more likely to indicate a desire to speak to an assistor when compared to small business participants who reported issue resolution.</a:t>
            </a:r>
            <a:r>
              <a:rPr lang="en-US" sz="1700" dirty="0">
                <a:solidFill>
                  <a:prstClr val="black"/>
                </a:solidFill>
                <a:latin typeface="Calibri" pitchFamily="34" charset="0"/>
                <a:cs typeface="Calibri" pitchFamily="34" charset="0"/>
              </a:rPr>
              <a:t> </a:t>
            </a:r>
          </a:p>
          <a:p>
            <a:endParaRPr lang="en-US" dirty="0"/>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a:xfrm>
            <a:off x="8001000" y="4743450"/>
            <a:ext cx="685800" cy="228600"/>
          </a:xfrm>
        </p:spPr>
        <p:txBody>
          <a:bodyPr/>
          <a:lstStyle/>
          <a:p>
            <a:pPr>
              <a:defRPr/>
            </a:pPr>
            <a:fld id="{F82992A1-52C0-4AF9-B797-A3631C12A0E1}" type="slidenum">
              <a:rPr lang="en-US" smtClean="0">
                <a:solidFill>
                  <a:srgbClr val="0070C0"/>
                </a:solidFill>
              </a:rPr>
              <a:pPr>
                <a:defRPr/>
              </a:pPr>
              <a:t>11</a:t>
            </a:fld>
            <a:endParaRPr lang="en-US"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21530"/>
            <a:ext cx="7315200" cy="30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85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28650"/>
            <a:ext cx="7315200" cy="4057650"/>
          </a:xfrm>
        </p:spPr>
        <p:txBody>
          <a:bodyPr/>
          <a:lstStyle/>
          <a:p>
            <a:pPr>
              <a:lnSpc>
                <a:spcPct val="100000"/>
              </a:lnSpc>
              <a:spcBef>
                <a:spcPts val="0"/>
              </a:spcBef>
              <a:buFont typeface="Arial" pitchFamily="34" charset="0"/>
              <a:buChar char="•"/>
            </a:pPr>
            <a:r>
              <a:rPr lang="en-US" dirty="0" smtClean="0">
                <a:latin typeface="Calibri" panose="020F0502020204030204" pitchFamily="34" charset="0"/>
                <a:cs typeface="Calibri" panose="020F0502020204030204" pitchFamily="34" charset="0"/>
              </a:rPr>
              <a:t>Individual participants </a:t>
            </a:r>
            <a:r>
              <a:rPr lang="en-US" dirty="0">
                <a:latin typeface="Calibri" panose="020F0502020204030204" pitchFamily="34" charset="0"/>
                <a:cs typeface="Calibri" panose="020F0502020204030204" pitchFamily="34" charset="0"/>
              </a:rPr>
              <a:t>reported not being satisfied </a:t>
            </a:r>
            <a:r>
              <a:rPr lang="en-US" dirty="0" smtClean="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57% </a:t>
            </a:r>
            <a:r>
              <a:rPr lang="en-US" dirty="0">
                <a:latin typeface="Calibri" panose="020F0502020204030204" pitchFamily="34" charset="0"/>
                <a:cs typeface="Calibri" panose="020F0502020204030204" pitchFamily="34" charset="0"/>
              </a:rPr>
              <a:t>not at all </a:t>
            </a:r>
            <a:r>
              <a:rPr lang="en-US" dirty="0" smtClean="0">
                <a:latin typeface="Calibri" panose="020F0502020204030204" pitchFamily="34" charset="0"/>
                <a:cs typeface="Calibri" panose="020F0502020204030204" pitchFamily="34" charset="0"/>
              </a:rPr>
              <a:t>satisfied) and experienced </a:t>
            </a:r>
            <a:r>
              <a:rPr lang="en-US" dirty="0">
                <a:latin typeface="Calibri" panose="020F0502020204030204" pitchFamily="34" charset="0"/>
                <a:cs typeface="Calibri" panose="020F0502020204030204" pitchFamily="34" charset="0"/>
              </a:rPr>
              <a:t>varying levels of difficulty </a:t>
            </a:r>
            <a:r>
              <a:rPr lang="en-US" dirty="0" smtClean="0">
                <a:latin typeface="Calibri" panose="020F0502020204030204" pitchFamily="34" charset="0"/>
                <a:cs typeface="Calibri" panose="020F0502020204030204" pitchFamily="34" charset="0"/>
              </a:rPr>
              <a:t>while completing </a:t>
            </a:r>
            <a:r>
              <a:rPr lang="en-US" dirty="0">
                <a:latin typeface="Calibri" panose="020F0502020204030204" pitchFamily="34" charset="0"/>
                <a:cs typeface="Calibri" panose="020F0502020204030204" pitchFamily="34" charset="0"/>
              </a:rPr>
              <a:t>the tasks (</a:t>
            </a:r>
            <a:r>
              <a:rPr lang="en-US" b="1" dirty="0">
                <a:latin typeface="Calibri" panose="020F0502020204030204" pitchFamily="34" charset="0"/>
                <a:cs typeface="Calibri" panose="020F0502020204030204" pitchFamily="34" charset="0"/>
              </a:rPr>
              <a:t>27% </a:t>
            </a:r>
            <a:r>
              <a:rPr lang="en-US" dirty="0">
                <a:latin typeface="Calibri" panose="020F0502020204030204" pitchFamily="34" charset="0"/>
                <a:cs typeface="Calibri" panose="020F0502020204030204" pitchFamily="34" charset="0"/>
              </a:rPr>
              <a:t>very difficult, </a:t>
            </a:r>
            <a:r>
              <a:rPr lang="en-US" b="1" dirty="0">
                <a:latin typeface="Calibri" panose="020F0502020204030204" pitchFamily="34" charset="0"/>
                <a:cs typeface="Calibri" panose="020F0502020204030204" pitchFamily="34" charset="0"/>
              </a:rPr>
              <a:t>33% </a:t>
            </a:r>
            <a:r>
              <a:rPr lang="en-US" dirty="0">
                <a:latin typeface="Calibri" panose="020F0502020204030204" pitchFamily="34" charset="0"/>
                <a:cs typeface="Calibri" panose="020F0502020204030204" pitchFamily="34" charset="0"/>
              </a:rPr>
              <a:t>difficult</a:t>
            </a:r>
            <a:r>
              <a:rPr lang="en-US" dirty="0" smtClean="0">
                <a:latin typeface="Calibri" panose="020F0502020204030204" pitchFamily="34" charset="0"/>
                <a:cs typeface="Calibri" panose="020F0502020204030204" pitchFamily="34" charset="0"/>
              </a:rPr>
              <a:t>).</a:t>
            </a:r>
          </a:p>
          <a:p>
            <a:pPr marL="0" indent="0">
              <a:lnSpc>
                <a:spcPct val="100000"/>
              </a:lnSpc>
              <a:spcBef>
                <a:spcPts val="0"/>
              </a:spcBef>
            </a:pPr>
            <a:endParaRPr lang="en-US" sz="700" dirty="0">
              <a:latin typeface="Calibri" panose="020F0502020204030204" pitchFamily="34" charset="0"/>
              <a:cs typeface="Calibri" panose="020F0502020204030204" pitchFamily="34" charset="0"/>
            </a:endParaRPr>
          </a:p>
          <a:p>
            <a:pPr>
              <a:lnSpc>
                <a:spcPct val="100000"/>
              </a:lnSpc>
              <a:spcBef>
                <a:spcPts val="0"/>
              </a:spcBef>
              <a:buFont typeface="Arial" pitchFamily="34" charset="0"/>
              <a:buChar char="•"/>
            </a:pPr>
            <a:r>
              <a:rPr lang="en-US" dirty="0" smtClean="0">
                <a:latin typeface="Calibri" panose="020F0502020204030204" pitchFamily="34" charset="0"/>
                <a:cs typeface="Calibri" panose="020F0502020204030204" pitchFamily="34" charset="0"/>
              </a:rPr>
              <a:t>Small business participants </a:t>
            </a:r>
            <a:r>
              <a:rPr lang="en-US" dirty="0">
                <a:latin typeface="Calibri" panose="020F0502020204030204" pitchFamily="34" charset="0"/>
                <a:cs typeface="Calibri" panose="020F0502020204030204" pitchFamily="34" charset="0"/>
              </a:rPr>
              <a:t>were more satisfied </a:t>
            </a:r>
            <a:r>
              <a:rPr lang="en-US" dirty="0" smtClean="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56</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slightly </a:t>
            </a:r>
            <a:r>
              <a:rPr lang="en-US" dirty="0" smtClean="0">
                <a:latin typeface="Calibri" panose="020F0502020204030204" pitchFamily="34" charset="0"/>
                <a:cs typeface="Calibri" panose="020F0502020204030204" pitchFamily="34" charset="0"/>
              </a:rPr>
              <a:t>satisfied) </a:t>
            </a:r>
            <a:r>
              <a:rPr lang="en-US" dirty="0">
                <a:latin typeface="Calibri" panose="020F0502020204030204" pitchFamily="34" charset="0"/>
                <a:cs typeface="Calibri" panose="020F0502020204030204" pitchFamily="34" charset="0"/>
              </a:rPr>
              <a:t>and reported that </a:t>
            </a:r>
            <a:r>
              <a:rPr lang="en-US" dirty="0" smtClean="0">
                <a:latin typeface="Calibri" panose="020F0502020204030204" pitchFamily="34" charset="0"/>
                <a:cs typeface="Calibri" panose="020F0502020204030204" pitchFamily="34" charset="0"/>
              </a:rPr>
              <a:t>the tasks were easy </a:t>
            </a:r>
            <a:r>
              <a:rPr lang="en-US" dirty="0">
                <a:latin typeface="Calibri" panose="020F0502020204030204" pitchFamily="34" charset="0"/>
                <a:cs typeface="Calibri" panose="020F0502020204030204" pitchFamily="34" charset="0"/>
              </a:rPr>
              <a:t>to </a:t>
            </a:r>
            <a:r>
              <a:rPr lang="en-US" dirty="0" smtClean="0">
                <a:latin typeface="Calibri" panose="020F0502020204030204" pitchFamily="34" charset="0"/>
                <a:cs typeface="Calibri" panose="020F0502020204030204" pitchFamily="34" charset="0"/>
              </a:rPr>
              <a:t>complete (</a:t>
            </a:r>
            <a:r>
              <a:rPr lang="en-US" b="1" dirty="0" smtClean="0">
                <a:latin typeface="Calibri" panose="020F0502020204030204" pitchFamily="34" charset="0"/>
                <a:cs typeface="Calibri" panose="020F0502020204030204" pitchFamily="34" charset="0"/>
              </a:rPr>
              <a:t>61</a:t>
            </a:r>
            <a:r>
              <a:rPr lang="en-US" b="1"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easy).</a:t>
            </a:r>
          </a:p>
          <a:p>
            <a:pPr marL="0" indent="0">
              <a:lnSpc>
                <a:spcPct val="100000"/>
              </a:lnSpc>
              <a:spcBef>
                <a:spcPts val="0"/>
              </a:spcBef>
            </a:pPr>
            <a:endParaRPr lang="en-US" sz="700" dirty="0">
              <a:latin typeface="Calibri" panose="020F0502020204030204" pitchFamily="34" charset="0"/>
              <a:cs typeface="Calibri" panose="020F0502020204030204" pitchFamily="34" charset="0"/>
            </a:endParaRPr>
          </a:p>
          <a:p>
            <a:pPr>
              <a:lnSpc>
                <a:spcPct val="100000"/>
              </a:lnSpc>
              <a:spcBef>
                <a:spcPts val="0"/>
              </a:spcBef>
              <a:buFont typeface="Arial" pitchFamily="34" charset="0"/>
              <a:buChar char="•"/>
            </a:pPr>
            <a:r>
              <a:rPr lang="en-US" dirty="0">
                <a:latin typeface="Calibri" panose="020F0502020204030204" pitchFamily="34" charset="0"/>
                <a:cs typeface="Calibri" panose="020F0502020204030204" pitchFamily="34" charset="0"/>
              </a:rPr>
              <a:t>Overall, </a:t>
            </a:r>
            <a:r>
              <a:rPr lang="en-US" b="1" dirty="0" smtClean="0">
                <a:latin typeface="Calibri" panose="020F0502020204030204" pitchFamily="34" charset="0"/>
                <a:cs typeface="Calibri" panose="020F0502020204030204" pitchFamily="34" charset="0"/>
              </a:rPr>
              <a:t>67</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participants </a:t>
            </a:r>
            <a:r>
              <a:rPr lang="en-US" dirty="0">
                <a:latin typeface="Calibri" panose="020F0502020204030204" pitchFamily="34" charset="0"/>
                <a:cs typeface="Calibri" panose="020F0502020204030204" pitchFamily="34" charset="0"/>
              </a:rPr>
              <a:t>reported being unwilling to use the automated phone service in the future.</a:t>
            </a:r>
          </a:p>
          <a:p>
            <a:pPr marL="408185" lvl="1" indent="0">
              <a:lnSpc>
                <a:spcPct val="100000"/>
              </a:lnSpc>
              <a:spcBef>
                <a:spcPts val="447"/>
              </a:spcBef>
              <a:buNone/>
            </a:pPr>
            <a:endParaRPr lang="en-US" sz="1400" dirty="0">
              <a:latin typeface="Calibri" pitchFamily="34" charset="0"/>
              <a:cs typeface="Calibri" pitchFamily="34" charset="0"/>
            </a:endParaRPr>
          </a:p>
          <a:p>
            <a:pPr lvl="1">
              <a:lnSpc>
                <a:spcPct val="100000"/>
              </a:lnSpc>
              <a:spcBef>
                <a:spcPts val="447"/>
              </a:spcBef>
              <a:buFont typeface="Arial" pitchFamily="34" charset="0"/>
              <a:buChar char="•"/>
            </a:pPr>
            <a:endParaRPr lang="en-US" dirty="0" smtClean="0">
              <a:latin typeface="Calibri" pitchFamily="34" charset="0"/>
              <a:cs typeface="Calibri" pitchFamily="34" charset="0"/>
            </a:endParaRPr>
          </a:p>
          <a:p>
            <a:pPr lvl="1">
              <a:lnSpc>
                <a:spcPct val="100000"/>
              </a:lnSpc>
              <a:spcBef>
                <a:spcPts val="447"/>
              </a:spcBef>
              <a:buFont typeface="Arial" pitchFamily="34" charset="0"/>
              <a:buChar char="•"/>
            </a:pPr>
            <a:endParaRPr lang="en-US" b="1" dirty="0" smtClean="0">
              <a:latin typeface="Calibri" pitchFamily="34" charset="0"/>
              <a:cs typeface="Calibri" pitchFamily="34" charset="0"/>
            </a:endParaRPr>
          </a:p>
        </p:txBody>
      </p:sp>
      <p:sp>
        <p:nvSpPr>
          <p:cNvPr id="6" name="Title 1"/>
          <p:cNvSpPr>
            <a:spLocks noGrp="1"/>
          </p:cNvSpPr>
          <p:nvPr>
            <p:ph type="title"/>
          </p:nvPr>
        </p:nvSpPr>
        <p:spPr>
          <a:xfrm>
            <a:off x="1066800" y="204787"/>
            <a:ext cx="7696200" cy="342900"/>
          </a:xfrm>
        </p:spPr>
        <p:txBody>
          <a:bodyPr/>
          <a:lstStyle/>
          <a:p>
            <a:r>
              <a:rPr lang="en-US" b="1" dirty="0" smtClean="0">
                <a:latin typeface="Calibri" pitchFamily="34" charset="0"/>
                <a:cs typeface="Calibri" pitchFamily="34" charset="0"/>
              </a:rPr>
              <a:t>Toll-Free Ratings Results</a:t>
            </a:r>
            <a:endParaRPr lang="en-US" dirty="0">
              <a:latin typeface="Calibri" pitchFamily="34" charset="0"/>
              <a:cs typeface="Calibri" pitchFamily="34" charset="0"/>
            </a:endParaRPr>
          </a:p>
        </p:txBody>
      </p:sp>
      <p:sp>
        <p:nvSpPr>
          <p:cNvPr id="7" name="Footer Placeholder 3"/>
          <p:cNvSpPr>
            <a:spLocks noGrp="1"/>
          </p:cNvSpPr>
          <p:nvPr>
            <p:ph type="ftr" sz="quarter" idx="10"/>
          </p:nvPr>
        </p:nvSpPr>
        <p:spPr>
          <a:xfrm>
            <a:off x="1219200" y="4514850"/>
            <a:ext cx="7162800" cy="514350"/>
          </a:xfrm>
        </p:spPr>
        <p:txBody>
          <a:bodyPr/>
          <a:lstStyle/>
          <a:p>
            <a:pPr>
              <a:defRPr/>
            </a:pPr>
            <a:r>
              <a:rPr lang="en-US" dirty="0" smtClean="0">
                <a:cs typeface="Calibri" pitchFamily="34" charset="0"/>
              </a:rPr>
              <a:t>Testing </a:t>
            </a:r>
            <a:r>
              <a:rPr lang="en-US" dirty="0">
                <a:cs typeface="Calibri" pitchFamily="34" charset="0"/>
              </a:rPr>
              <a:t>the Affordable Care Act (ACA) Toll-Free Line| W&amp;I Research and Analysis</a:t>
            </a:r>
          </a:p>
        </p:txBody>
      </p:sp>
      <p:sp>
        <p:nvSpPr>
          <p:cNvPr id="8" name="Slide Number Placeholder 4"/>
          <p:cNvSpPr>
            <a:spLocks noGrp="1"/>
          </p:cNvSpPr>
          <p:nvPr>
            <p:ph type="sldNum" sz="quarter" idx="11"/>
          </p:nvPr>
        </p:nvSpPr>
        <p:spPr>
          <a:xfrm>
            <a:off x="8001000" y="4800600"/>
            <a:ext cx="685800" cy="228600"/>
          </a:xfrm>
        </p:spPr>
        <p:txBody>
          <a:bodyPr/>
          <a:lstStyle/>
          <a:p>
            <a:pPr>
              <a:defRPr/>
            </a:pPr>
            <a:fld id="{F82992A1-52C0-4AF9-B797-A3631C12A0E1}" type="slidenum">
              <a:rPr lang="en-US" smtClean="0">
                <a:solidFill>
                  <a:srgbClr val="00599C"/>
                </a:solidFill>
                <a:cs typeface="Calibri" pitchFamily="34" charset="0"/>
              </a:rPr>
              <a:pPr>
                <a:defRPr/>
              </a:pPr>
              <a:t>12</a:t>
            </a:fld>
            <a:endParaRPr lang="en-US" dirty="0">
              <a:solidFill>
                <a:srgbClr val="00599C"/>
              </a:solidFill>
              <a:cs typeface="Calibri" pitchFamily="34"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8" y="2839641"/>
            <a:ext cx="5544209" cy="197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5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71500"/>
            <a:ext cx="7543800" cy="4114800"/>
          </a:xfrm>
        </p:spPr>
        <p:txBody>
          <a:bodyPr/>
          <a:lstStyle/>
          <a:p>
            <a:pPr marL="0" indent="0">
              <a:lnSpc>
                <a:spcPct val="100000"/>
              </a:lnSpc>
              <a:spcBef>
                <a:spcPts val="0"/>
              </a:spcBef>
            </a:pPr>
            <a:r>
              <a:rPr lang="en-US" sz="1600" i="1" dirty="0">
                <a:latin typeface="Calibri" pitchFamily="34" charset="0"/>
                <a:cs typeface="Calibri" pitchFamily="34" charset="0"/>
              </a:rPr>
              <a:t>The qualitative testing session data was collected by WIRA through focus groups to better understand the taxpayer experience using the ACA toll-free line and obtain common themes.</a:t>
            </a:r>
          </a:p>
          <a:p>
            <a:pPr marL="0" indent="0">
              <a:lnSpc>
                <a:spcPct val="100000"/>
              </a:lnSpc>
              <a:spcBef>
                <a:spcPts val="0"/>
              </a:spcBef>
            </a:pPr>
            <a:endParaRPr lang="en-US" sz="600" b="1" dirty="0">
              <a:latin typeface="Calibri" pitchFamily="34" charset="0"/>
              <a:cs typeface="Calibri" pitchFamily="34" charset="0"/>
            </a:endParaRPr>
          </a:p>
          <a:p>
            <a:pPr>
              <a:lnSpc>
                <a:spcPct val="100000"/>
              </a:lnSpc>
              <a:spcBef>
                <a:spcPts val="0"/>
              </a:spcBef>
              <a:buFont typeface="Arial" pitchFamily="34" charset="0"/>
              <a:buChar char="•"/>
            </a:pPr>
            <a:r>
              <a:rPr lang="en-US" sz="1600" b="1" dirty="0">
                <a:latin typeface="Calibri" pitchFamily="34" charset="0"/>
                <a:cs typeface="Calibri" pitchFamily="34" charset="0"/>
              </a:rPr>
              <a:t>Participants do not understand the IRS’s role in implementing ACA in  comparison to other agencies. </a:t>
            </a:r>
          </a:p>
          <a:p>
            <a:pPr lvl="1">
              <a:lnSpc>
                <a:spcPct val="100000"/>
              </a:lnSpc>
              <a:spcBef>
                <a:spcPts val="0"/>
              </a:spcBef>
              <a:buClrTx/>
            </a:pPr>
            <a:r>
              <a:rPr lang="en-US" sz="1400" dirty="0">
                <a:latin typeface="Calibri" pitchFamily="34" charset="0"/>
                <a:cs typeface="Calibri" pitchFamily="34" charset="0"/>
              </a:rPr>
              <a:t>“I think if they could, it would be better if they separated. If you wanted to find out about healthcare that you wouldn't be working, doing anything, with the IRS at all unless you had a specific question about your taxes, having to do with healthcare.”</a:t>
            </a:r>
            <a:r>
              <a:rPr lang="en-US" sz="1400" baseline="30000" dirty="0">
                <a:latin typeface="Calibri" pitchFamily="34" charset="0"/>
                <a:cs typeface="Calibri" pitchFamily="34" charset="0"/>
              </a:rPr>
              <a:t>1</a:t>
            </a:r>
          </a:p>
          <a:p>
            <a:pPr marL="408185" lvl="1" indent="0">
              <a:lnSpc>
                <a:spcPct val="100000"/>
              </a:lnSpc>
              <a:spcBef>
                <a:spcPts val="0"/>
              </a:spcBef>
              <a:buNone/>
            </a:pPr>
            <a:endParaRPr lang="en-US" sz="600" baseline="30000" dirty="0">
              <a:latin typeface="Calibri" pitchFamily="34" charset="0"/>
              <a:cs typeface="Calibri" pitchFamily="34" charset="0"/>
            </a:endParaRPr>
          </a:p>
          <a:p>
            <a:pPr>
              <a:lnSpc>
                <a:spcPct val="100000"/>
              </a:lnSpc>
              <a:spcBef>
                <a:spcPts val="0"/>
              </a:spcBef>
              <a:buFont typeface="Arial" pitchFamily="34" charset="0"/>
              <a:buChar char="•"/>
            </a:pPr>
            <a:r>
              <a:rPr lang="en-US" sz="1600" b="1" dirty="0">
                <a:latin typeface="Calibri" pitchFamily="34" charset="0"/>
                <a:cs typeface="Calibri" pitchFamily="34" charset="0"/>
              </a:rPr>
              <a:t>When calling the toll-free line, participants would prefer to resolve their issue within that service channel. </a:t>
            </a:r>
          </a:p>
          <a:p>
            <a:pPr lvl="1">
              <a:lnSpc>
                <a:spcPct val="100000"/>
              </a:lnSpc>
              <a:spcBef>
                <a:spcPts val="0"/>
              </a:spcBef>
              <a:buClrTx/>
              <a:buFont typeface="Arial" pitchFamily="34" charset="0"/>
              <a:buChar char="•"/>
            </a:pPr>
            <a:r>
              <a:rPr lang="en-US" sz="1400" dirty="0">
                <a:latin typeface="Calibri" pitchFamily="34" charset="0"/>
                <a:cs typeface="Calibri" pitchFamily="34" charset="0"/>
              </a:rPr>
              <a:t>“If I'm calling the phone number, it's because I want information from the phone number. If I was going to go to the website, I would've started with the website.”</a:t>
            </a:r>
            <a:r>
              <a:rPr lang="en-US" sz="1400" baseline="30000" dirty="0">
                <a:latin typeface="Calibri" pitchFamily="34" charset="0"/>
                <a:cs typeface="Calibri" pitchFamily="34" charset="0"/>
              </a:rPr>
              <a:t>2</a:t>
            </a:r>
          </a:p>
          <a:p>
            <a:pPr marL="408185" lvl="1" indent="0">
              <a:lnSpc>
                <a:spcPct val="100000"/>
              </a:lnSpc>
              <a:spcBef>
                <a:spcPts val="0"/>
              </a:spcBef>
              <a:buNone/>
            </a:pPr>
            <a:endParaRPr lang="en-US" sz="600" baseline="30000" dirty="0">
              <a:latin typeface="Calibri" pitchFamily="34" charset="0"/>
              <a:cs typeface="Calibri" pitchFamily="34" charset="0"/>
            </a:endParaRPr>
          </a:p>
          <a:p>
            <a:pPr marL="307556" indent="-307556">
              <a:lnSpc>
                <a:spcPct val="100000"/>
              </a:lnSpc>
              <a:spcBef>
                <a:spcPts val="0"/>
              </a:spcBef>
              <a:buFont typeface="Arial" panose="020B0604020202020204" pitchFamily="34" charset="0"/>
              <a:buChar char="•"/>
            </a:pPr>
            <a:r>
              <a:rPr lang="en-US" sz="1600" b="1" dirty="0">
                <a:latin typeface="Calibri" pitchFamily="34" charset="0"/>
                <a:cs typeface="Calibri" pitchFamily="34" charset="0"/>
              </a:rPr>
              <a:t>Participants’ expectations impact satisfaction. </a:t>
            </a:r>
          </a:p>
          <a:p>
            <a:pPr marL="667552" lvl="1" indent="-253698">
              <a:lnSpc>
                <a:spcPct val="100000"/>
              </a:lnSpc>
              <a:spcBef>
                <a:spcPts val="0"/>
              </a:spcBef>
              <a:buClrTx/>
              <a:buFont typeface="Arial" panose="020B0604020202020204" pitchFamily="34" charset="0"/>
              <a:buChar char="•"/>
            </a:pPr>
            <a:r>
              <a:rPr lang="en-US" sz="1400" dirty="0">
                <a:latin typeface="Calibri" panose="020F0502020204030204" pitchFamily="34" charset="0"/>
                <a:cs typeface="Calibri" panose="020F0502020204030204" pitchFamily="34" charset="0"/>
              </a:rPr>
              <a:t>“I expected that I could push buttons and get a recorded answer to the question. That didn't happen. Then I thought I'd probably be able to find a person. That didn't happen, and then I thought, ‘Am I doing this right?’”</a:t>
            </a:r>
            <a:r>
              <a:rPr lang="en-US" sz="1400" baseline="30000" dirty="0">
                <a:latin typeface="Calibri" panose="020F0502020204030204" pitchFamily="34" charset="0"/>
                <a:cs typeface="Calibri" panose="020F0502020204030204" pitchFamily="34" charset="0"/>
              </a:rPr>
              <a:t>3</a:t>
            </a:r>
            <a:endParaRPr lang="en-US" sz="1400" b="1" dirty="0">
              <a:latin typeface="Calibri" pitchFamily="34" charset="0"/>
              <a:cs typeface="Calibri" pitchFamily="34" charset="0"/>
            </a:endParaRPr>
          </a:p>
          <a:p>
            <a:pPr marL="357162" lvl="1" indent="0">
              <a:lnSpc>
                <a:spcPct val="100000"/>
              </a:lnSpc>
              <a:spcBef>
                <a:spcPts val="0"/>
              </a:spcBef>
              <a:buNone/>
            </a:pPr>
            <a:endParaRPr lang="en-US" baseline="30000" dirty="0">
              <a:solidFill>
                <a:prstClr val="black"/>
              </a:solidFill>
              <a:latin typeface="Calibri" pitchFamily="34" charset="0"/>
              <a:cs typeface="Calibri" pitchFamily="34" charset="0"/>
            </a:endParaRPr>
          </a:p>
          <a:p>
            <a:pPr marL="357162" lvl="1" indent="0">
              <a:lnSpc>
                <a:spcPct val="100000"/>
              </a:lnSpc>
              <a:spcBef>
                <a:spcPts val="0"/>
              </a:spcBef>
              <a:buNone/>
            </a:pPr>
            <a:endParaRPr lang="en-US" b="1" baseline="30000" dirty="0">
              <a:solidFill>
                <a:prstClr val="black"/>
              </a:solidFill>
              <a:latin typeface="Calibri" pitchFamily="34" charset="0"/>
              <a:cs typeface="Calibri" pitchFamily="34" charset="0"/>
            </a:endParaRPr>
          </a:p>
        </p:txBody>
      </p:sp>
      <p:sp>
        <p:nvSpPr>
          <p:cNvPr id="6" name="Title 1"/>
          <p:cNvSpPr>
            <a:spLocks noGrp="1"/>
          </p:cNvSpPr>
          <p:nvPr>
            <p:ph type="title"/>
          </p:nvPr>
        </p:nvSpPr>
        <p:spPr>
          <a:xfrm>
            <a:off x="1066800" y="204787"/>
            <a:ext cx="7696200" cy="342900"/>
          </a:xfrm>
        </p:spPr>
        <p:txBody>
          <a:bodyPr/>
          <a:lstStyle/>
          <a:p>
            <a:r>
              <a:rPr lang="en-US" b="1" dirty="0" smtClean="0">
                <a:latin typeface="Calibri" pitchFamily="34" charset="0"/>
                <a:cs typeface="Calibri" pitchFamily="34" charset="0"/>
              </a:rPr>
              <a:t>Focus Group Themes</a:t>
            </a:r>
            <a:endParaRPr lang="en-US" dirty="0">
              <a:latin typeface="Calibri" pitchFamily="34" charset="0"/>
              <a:cs typeface="Calibri" pitchFamily="34" charset="0"/>
            </a:endParaRPr>
          </a:p>
        </p:txBody>
      </p:sp>
      <p:sp>
        <p:nvSpPr>
          <p:cNvPr id="7" name="Footer Placeholder 3"/>
          <p:cNvSpPr>
            <a:spLocks noGrp="1"/>
          </p:cNvSpPr>
          <p:nvPr>
            <p:ph type="ftr" sz="quarter" idx="10"/>
          </p:nvPr>
        </p:nvSpPr>
        <p:spPr>
          <a:xfrm>
            <a:off x="1143000" y="4171950"/>
            <a:ext cx="6629400" cy="857250"/>
          </a:xfrm>
        </p:spPr>
        <p:txBody>
          <a:bodyPr/>
          <a:lstStyle/>
          <a:p>
            <a:r>
              <a:rPr lang="en-US" sz="800" b="0" i="1" baseline="30000" dirty="0">
                <a:solidFill>
                  <a:prstClr val="black"/>
                </a:solidFill>
                <a:cs typeface="Calibri" panose="020F0502020204030204" pitchFamily="34" charset="0"/>
              </a:rPr>
              <a:t>1</a:t>
            </a:r>
            <a:r>
              <a:rPr lang="en-US" sz="700" b="0" i="1" dirty="0">
                <a:solidFill>
                  <a:prstClr val="black"/>
                </a:solidFill>
                <a:cs typeface="Calibri" panose="020F0502020204030204" pitchFamily="34" charset="0"/>
              </a:rPr>
              <a:t>Austin, TX Focus Group, 08/20/2014, 11:00AM</a:t>
            </a:r>
            <a:endParaRPr lang="en-US" sz="700" b="0" i="1" baseline="30000" dirty="0">
              <a:solidFill>
                <a:prstClr val="black"/>
              </a:solidFill>
              <a:cs typeface="Calibri" panose="020F0502020204030204" pitchFamily="34" charset="0"/>
            </a:endParaRPr>
          </a:p>
          <a:p>
            <a:r>
              <a:rPr lang="en-US" sz="700" b="0" i="1" baseline="30000" dirty="0">
                <a:solidFill>
                  <a:prstClr val="black"/>
                </a:solidFill>
                <a:cs typeface="Calibri" panose="020F0502020204030204" pitchFamily="34" charset="0"/>
              </a:rPr>
              <a:t>2</a:t>
            </a:r>
            <a:r>
              <a:rPr lang="en-US" sz="700" b="0" i="1" dirty="0">
                <a:solidFill>
                  <a:prstClr val="black"/>
                </a:solidFill>
                <a:cs typeface="Calibri" panose="020F0502020204030204" pitchFamily="34" charset="0"/>
              </a:rPr>
              <a:t>Denver, CO Focus Group, 08/22/2014, 11:00AM</a:t>
            </a:r>
          </a:p>
          <a:p>
            <a:r>
              <a:rPr lang="en-US" sz="700" b="0" i="1" baseline="30000" dirty="0">
                <a:solidFill>
                  <a:prstClr val="black"/>
                </a:solidFill>
                <a:cs typeface="Calibri" panose="020F0502020204030204" pitchFamily="34" charset="0"/>
              </a:rPr>
              <a:t>3</a:t>
            </a:r>
            <a:r>
              <a:rPr lang="en-US" sz="700" b="0" i="1" dirty="0">
                <a:solidFill>
                  <a:prstClr val="black"/>
                </a:solidFill>
                <a:cs typeface="Calibri" panose="020F0502020204030204" pitchFamily="34" charset="0"/>
              </a:rPr>
              <a:t>Austin, TX Focus Group, 08/20/2014, 11:00AM</a:t>
            </a:r>
          </a:p>
          <a:p>
            <a:endParaRPr lang="en-US" sz="200" b="0" i="1" dirty="0">
              <a:solidFill>
                <a:prstClr val="black"/>
              </a:solidFill>
              <a:cs typeface="Calibri" panose="020F0502020204030204" pitchFamily="34" charset="0"/>
            </a:endParaRPr>
          </a:p>
          <a:p>
            <a:pPr>
              <a:defRPr/>
            </a:pPr>
            <a:r>
              <a:rPr lang="en-US" dirty="0" smtClean="0">
                <a:cs typeface="Calibri" panose="020F0502020204030204" pitchFamily="34" charset="0"/>
              </a:rPr>
              <a:t>Testing </a:t>
            </a:r>
            <a:r>
              <a:rPr lang="en-US" dirty="0">
                <a:cs typeface="Calibri" pitchFamily="34" charset="0"/>
              </a:rPr>
              <a:t>the Affordable Care Act (ACA) Toll-Free Line| W&amp;I Research and </a:t>
            </a:r>
            <a:r>
              <a:rPr lang="en-US" dirty="0" smtClean="0">
                <a:cs typeface="Calibri" pitchFamily="34" charset="0"/>
              </a:rPr>
              <a:t>Analysis    </a:t>
            </a:r>
            <a:endParaRPr lang="en-US" dirty="0">
              <a:cs typeface="Calibri" pitchFamily="34" charset="0"/>
            </a:endParaRPr>
          </a:p>
        </p:txBody>
      </p:sp>
      <p:sp>
        <p:nvSpPr>
          <p:cNvPr id="8" name="Slide Number Placeholder 4"/>
          <p:cNvSpPr>
            <a:spLocks noGrp="1"/>
          </p:cNvSpPr>
          <p:nvPr>
            <p:ph type="sldNum" sz="quarter" idx="11"/>
          </p:nvPr>
        </p:nvSpPr>
        <p:spPr>
          <a:xfrm>
            <a:off x="8001000" y="4800600"/>
            <a:ext cx="685800" cy="228600"/>
          </a:xfrm>
        </p:spPr>
        <p:txBody>
          <a:bodyPr/>
          <a:lstStyle/>
          <a:p>
            <a:pPr>
              <a:defRPr/>
            </a:pPr>
            <a:fld id="{F82992A1-52C0-4AF9-B797-A3631C12A0E1}" type="slidenum">
              <a:rPr lang="en-US" smtClean="0">
                <a:solidFill>
                  <a:srgbClr val="00599C"/>
                </a:solidFill>
                <a:cs typeface="Calibri" pitchFamily="34" charset="0"/>
              </a:rPr>
              <a:pPr>
                <a:defRPr/>
              </a:pPr>
              <a:t>13</a:t>
            </a:fld>
            <a:endParaRPr lang="en-US" dirty="0">
              <a:solidFill>
                <a:srgbClr val="00599C"/>
              </a:solidFill>
              <a:cs typeface="Calibri" pitchFamily="34" charset="0"/>
            </a:endParaRPr>
          </a:p>
        </p:txBody>
      </p:sp>
    </p:spTree>
    <p:extLst>
      <p:ext uri="{BB962C8B-B14F-4D97-AF65-F5344CB8AC3E}">
        <p14:creationId xmlns:p14="http://schemas.microsoft.com/office/powerpoint/2010/main" val="262652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85800"/>
            <a:ext cx="7467600" cy="3314700"/>
          </a:xfrm>
        </p:spPr>
        <p:txBody>
          <a:bodyPr/>
          <a:lstStyle/>
          <a:p>
            <a:pPr>
              <a:lnSpc>
                <a:spcPct val="100000"/>
              </a:lnSpc>
              <a:spcBef>
                <a:spcPts val="893"/>
              </a:spcBef>
              <a:buFont typeface="Arial" pitchFamily="34" charset="0"/>
              <a:buChar char="•"/>
            </a:pPr>
            <a:r>
              <a:rPr lang="en-US" sz="1600" b="1" dirty="0">
                <a:latin typeface="Calibri" pitchFamily="34" charset="0"/>
                <a:cs typeface="Calibri" pitchFamily="34" charset="0"/>
              </a:rPr>
              <a:t>The participants have a genuine desire to be compliant, but require more detailed information. </a:t>
            </a:r>
          </a:p>
          <a:p>
            <a:pPr lvl="1">
              <a:lnSpc>
                <a:spcPct val="100000"/>
              </a:lnSpc>
              <a:spcBef>
                <a:spcPts val="0"/>
              </a:spcBef>
              <a:buClrTx/>
              <a:buFont typeface="Arial" pitchFamily="34" charset="0"/>
              <a:buChar char="•"/>
            </a:pPr>
            <a:r>
              <a:rPr lang="en-US" sz="1400" dirty="0">
                <a:latin typeface="Calibri" panose="020F0502020204030204" pitchFamily="34" charset="0"/>
                <a:cs typeface="Calibri" panose="020F0502020204030204" pitchFamily="34" charset="0"/>
              </a:rPr>
              <a:t>“You're calling to gain information.  Some of what she was telling you, could answer your question.  But if it doesn't answer your question, you kind of zone out, trying to get to-- how do I get my question answered?”</a:t>
            </a:r>
            <a:r>
              <a:rPr lang="en-US" sz="1400" baseline="30000" dirty="0">
                <a:latin typeface="Calibri" pitchFamily="34" charset="0"/>
                <a:cs typeface="Calibri" pitchFamily="34" charset="0"/>
              </a:rPr>
              <a:t>4</a:t>
            </a:r>
            <a:endParaRPr lang="en-US" sz="600" baseline="30000" dirty="0">
              <a:latin typeface="Calibri" pitchFamily="34" charset="0"/>
              <a:cs typeface="Calibri" pitchFamily="34" charset="0"/>
            </a:endParaRPr>
          </a:p>
          <a:p>
            <a:pPr>
              <a:lnSpc>
                <a:spcPct val="100000"/>
              </a:lnSpc>
              <a:spcBef>
                <a:spcPts val="893"/>
              </a:spcBef>
              <a:buFont typeface="Arial" pitchFamily="34" charset="0"/>
              <a:buChar char="•"/>
            </a:pPr>
            <a:r>
              <a:rPr lang="en-US" sz="1600" b="1" dirty="0">
                <a:latin typeface="Calibri" pitchFamily="34" charset="0"/>
                <a:cs typeface="Calibri" pitchFamily="34" charset="0"/>
              </a:rPr>
              <a:t>Making other information channels available would be appreciated. </a:t>
            </a:r>
          </a:p>
          <a:p>
            <a:pPr lvl="1">
              <a:lnSpc>
                <a:spcPct val="100000"/>
              </a:lnSpc>
              <a:spcBef>
                <a:spcPts val="0"/>
              </a:spcBef>
              <a:buClrTx/>
              <a:buFont typeface="Arial" pitchFamily="34" charset="0"/>
              <a:buChar char="•"/>
            </a:pPr>
            <a:r>
              <a:rPr lang="en-US" sz="1400" dirty="0">
                <a:latin typeface="Calibri" panose="020F0502020204030204" pitchFamily="34" charset="0"/>
                <a:cs typeface="Calibri" panose="020F0502020204030204" pitchFamily="34" charset="0"/>
              </a:rPr>
              <a:t>“I think maybe even better than this approach would be a</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live chat.  You know how you do that, when you've got computer problems, and you can type in something?  You usually get a response a lot quicker.”</a:t>
            </a:r>
            <a:r>
              <a:rPr lang="en-US" sz="1400" baseline="30000" dirty="0">
                <a:latin typeface="Calibri" pitchFamily="34" charset="0"/>
                <a:cs typeface="Calibri" pitchFamily="34" charset="0"/>
              </a:rPr>
              <a:t>5</a:t>
            </a:r>
          </a:p>
          <a:p>
            <a:pPr lvl="1">
              <a:lnSpc>
                <a:spcPct val="100000"/>
              </a:lnSpc>
              <a:spcBef>
                <a:spcPts val="0"/>
              </a:spcBef>
              <a:buClrTx/>
              <a:buFont typeface="Arial" pitchFamily="34" charset="0"/>
              <a:buChar char="•"/>
            </a:pPr>
            <a:r>
              <a:rPr lang="en-US" sz="1400" dirty="0">
                <a:latin typeface="Calibri" panose="020F0502020204030204" pitchFamily="34" charset="0"/>
                <a:cs typeface="Calibri" panose="020F0502020204030204" pitchFamily="34" charset="0"/>
              </a:rPr>
              <a:t>“Call back, that's a good idea.  Automatically call you back when they’re ready.”</a:t>
            </a:r>
            <a:r>
              <a:rPr lang="en-US" sz="1400" baseline="30000" dirty="0">
                <a:latin typeface="Calibri" pitchFamily="34" charset="0"/>
                <a:cs typeface="Calibri" pitchFamily="34" charset="0"/>
              </a:rPr>
              <a:t>6</a:t>
            </a:r>
            <a:endParaRPr lang="en-US" sz="600" baseline="30000" dirty="0">
              <a:latin typeface="Calibri" pitchFamily="34" charset="0"/>
              <a:cs typeface="Calibri" pitchFamily="34" charset="0"/>
            </a:endParaRPr>
          </a:p>
          <a:p>
            <a:pPr>
              <a:lnSpc>
                <a:spcPct val="100000"/>
              </a:lnSpc>
              <a:spcBef>
                <a:spcPts val="893"/>
              </a:spcBef>
              <a:buFont typeface="Arial" pitchFamily="34" charset="0"/>
              <a:buChar char="•"/>
            </a:pPr>
            <a:r>
              <a:rPr lang="en-US" sz="1600" b="1" dirty="0">
                <a:latin typeface="Calibri" pitchFamily="34" charset="0"/>
                <a:cs typeface="Calibri" pitchFamily="34" charset="0"/>
              </a:rPr>
              <a:t>Changes to certain logistical elements of the phone tool will create a smoother user experience.</a:t>
            </a:r>
          </a:p>
          <a:p>
            <a:pPr lvl="1">
              <a:lnSpc>
                <a:spcPct val="100000"/>
              </a:lnSpc>
              <a:spcBef>
                <a:spcPts val="0"/>
              </a:spcBef>
              <a:buClrTx/>
              <a:buFont typeface="Arial" pitchFamily="34" charset="0"/>
              <a:buChar char="•"/>
            </a:pPr>
            <a:r>
              <a:rPr lang="en-US" sz="1400" dirty="0">
                <a:latin typeface="Calibri" panose="020F0502020204030204" pitchFamily="34" charset="0"/>
                <a:cs typeface="Calibri" panose="020F0502020204030204" pitchFamily="34" charset="0"/>
              </a:rPr>
              <a:t>“I found the computer voice distracting, as opposed to a real recorded person's voice.”</a:t>
            </a:r>
            <a:r>
              <a:rPr lang="en-US" sz="1400" baseline="30000" dirty="0">
                <a:latin typeface="Calibri" panose="020F0502020204030204" pitchFamily="34" charset="0"/>
                <a:cs typeface="Calibri" panose="020F0502020204030204" pitchFamily="34" charset="0"/>
              </a:rPr>
              <a:t>7</a:t>
            </a:r>
            <a:endParaRPr lang="en-US" sz="1400" baseline="30000" dirty="0">
              <a:solidFill>
                <a:prstClr val="black"/>
              </a:solidFill>
              <a:latin typeface="Calibri" pitchFamily="34" charset="0"/>
              <a:cs typeface="Calibri" pitchFamily="34" charset="0"/>
            </a:endParaRPr>
          </a:p>
          <a:p>
            <a:pPr>
              <a:lnSpc>
                <a:spcPct val="100000"/>
              </a:lnSpc>
              <a:spcBef>
                <a:spcPts val="893"/>
              </a:spcBef>
              <a:buFont typeface="Arial" pitchFamily="34" charset="0"/>
              <a:buChar char="•"/>
            </a:pPr>
            <a:endParaRPr lang="en-US" sz="1400" dirty="0">
              <a:latin typeface="Calibri" pitchFamily="34" charset="0"/>
              <a:cs typeface="Calibri" pitchFamily="34" charset="0"/>
            </a:endParaRPr>
          </a:p>
          <a:p>
            <a:pPr lvl="1">
              <a:lnSpc>
                <a:spcPct val="100000"/>
              </a:lnSpc>
              <a:spcBef>
                <a:spcPts val="893"/>
              </a:spcBef>
              <a:buFont typeface="Arial" pitchFamily="34" charset="0"/>
              <a:buChar char="•"/>
            </a:pPr>
            <a:endParaRPr lang="en-US" sz="1400" b="1" dirty="0">
              <a:latin typeface="Calibri" pitchFamily="34" charset="0"/>
              <a:cs typeface="Calibri" pitchFamily="34" charset="0"/>
            </a:endParaRPr>
          </a:p>
          <a:p>
            <a:pPr lvl="1">
              <a:lnSpc>
                <a:spcPct val="100000"/>
              </a:lnSpc>
              <a:spcBef>
                <a:spcPts val="893"/>
              </a:spcBef>
              <a:buFont typeface="Arial" pitchFamily="34" charset="0"/>
              <a:buChar char="•"/>
            </a:pPr>
            <a:endParaRPr lang="en-US" sz="1400" b="1" dirty="0">
              <a:latin typeface="Calibri" pitchFamily="34" charset="0"/>
              <a:cs typeface="Calibri" pitchFamily="34" charset="0"/>
            </a:endParaRPr>
          </a:p>
        </p:txBody>
      </p:sp>
      <p:sp>
        <p:nvSpPr>
          <p:cNvPr id="6" name="Title 1"/>
          <p:cNvSpPr>
            <a:spLocks noGrp="1"/>
          </p:cNvSpPr>
          <p:nvPr>
            <p:ph type="title"/>
          </p:nvPr>
        </p:nvSpPr>
        <p:spPr>
          <a:xfrm>
            <a:off x="1066800" y="204787"/>
            <a:ext cx="7696200" cy="342900"/>
          </a:xfrm>
        </p:spPr>
        <p:txBody>
          <a:bodyPr/>
          <a:lstStyle/>
          <a:p>
            <a:r>
              <a:rPr lang="en-US" b="1" dirty="0" smtClean="0">
                <a:latin typeface="Calibri" pitchFamily="34" charset="0"/>
                <a:cs typeface="Calibri" pitchFamily="34" charset="0"/>
              </a:rPr>
              <a:t>Focus Group Themes</a:t>
            </a:r>
            <a:endParaRPr lang="en-US" dirty="0">
              <a:latin typeface="Calibri" pitchFamily="34" charset="0"/>
              <a:cs typeface="Calibri" pitchFamily="34" charset="0"/>
            </a:endParaRPr>
          </a:p>
        </p:txBody>
      </p:sp>
      <p:sp>
        <p:nvSpPr>
          <p:cNvPr id="7" name="Footer Placeholder 3"/>
          <p:cNvSpPr>
            <a:spLocks noGrp="1"/>
          </p:cNvSpPr>
          <p:nvPr>
            <p:ph type="ftr" sz="quarter" idx="10"/>
          </p:nvPr>
        </p:nvSpPr>
        <p:spPr>
          <a:xfrm>
            <a:off x="1143000" y="4286250"/>
            <a:ext cx="6629400" cy="742950"/>
          </a:xfrm>
        </p:spPr>
        <p:txBody>
          <a:bodyPr/>
          <a:lstStyle/>
          <a:p>
            <a:endParaRPr lang="en-US" sz="900" b="0" i="1" baseline="30000" dirty="0">
              <a:solidFill>
                <a:prstClr val="black"/>
              </a:solidFill>
              <a:cs typeface="Calibri" panose="020F0502020204030204" pitchFamily="34" charset="0"/>
            </a:endParaRPr>
          </a:p>
          <a:p>
            <a:endParaRPr lang="en-US" sz="1600" b="0" i="1" baseline="30000" dirty="0">
              <a:solidFill>
                <a:prstClr val="black"/>
              </a:solidFill>
              <a:cs typeface="Calibri" panose="020F0502020204030204" pitchFamily="34" charset="0"/>
            </a:endParaRPr>
          </a:p>
          <a:p>
            <a:endParaRPr lang="en-US" sz="1300" b="0" i="1" baseline="30000" dirty="0">
              <a:solidFill>
                <a:prstClr val="black"/>
              </a:solidFill>
              <a:cs typeface="Calibri" panose="020F0502020204030204" pitchFamily="34" charset="0"/>
            </a:endParaRPr>
          </a:p>
          <a:p>
            <a:r>
              <a:rPr lang="en-US" sz="700" b="0" i="1" baseline="30000" dirty="0">
                <a:solidFill>
                  <a:schemeClr val="tx1"/>
                </a:solidFill>
                <a:cs typeface="Calibri" pitchFamily="34" charset="0"/>
              </a:rPr>
              <a:t>4</a:t>
            </a:r>
            <a:r>
              <a:rPr lang="en-US" sz="700" b="0" i="1" dirty="0">
                <a:solidFill>
                  <a:schemeClr val="tx1"/>
                </a:solidFill>
                <a:cs typeface="Calibri" pitchFamily="34" charset="0"/>
              </a:rPr>
              <a:t>Washington, D.C. Focus Group, 08/14/2014, 11:00AM</a:t>
            </a:r>
          </a:p>
          <a:p>
            <a:r>
              <a:rPr lang="en-US" sz="700" b="0" i="1" baseline="30000" dirty="0">
                <a:solidFill>
                  <a:schemeClr val="tx1"/>
                </a:solidFill>
                <a:cs typeface="Calibri" panose="020F0502020204030204" pitchFamily="34" charset="0"/>
              </a:rPr>
              <a:t>5</a:t>
            </a:r>
            <a:r>
              <a:rPr lang="en-US" sz="700" b="0" i="1" dirty="0">
                <a:solidFill>
                  <a:schemeClr val="tx1"/>
                </a:solidFill>
                <a:cs typeface="Calibri" panose="020F0502020204030204" pitchFamily="34" charset="0"/>
              </a:rPr>
              <a:t>Denver, CO Focus Group, 08/22/2014, 2:00PM</a:t>
            </a:r>
          </a:p>
          <a:p>
            <a:r>
              <a:rPr lang="en-US" sz="700" b="0" i="1" baseline="30000" dirty="0">
                <a:solidFill>
                  <a:schemeClr val="tx1"/>
                </a:solidFill>
                <a:cs typeface="Calibri" panose="020F0502020204030204" pitchFamily="34" charset="0"/>
              </a:rPr>
              <a:t>6</a:t>
            </a:r>
            <a:r>
              <a:rPr lang="en-US" sz="700" b="0" i="1" dirty="0">
                <a:solidFill>
                  <a:schemeClr val="tx1"/>
                </a:solidFill>
                <a:cs typeface="Calibri" panose="020F0502020204030204" pitchFamily="34" charset="0"/>
              </a:rPr>
              <a:t>Atlanta, GA Focus Group, 08/29/2014, 9:30AM</a:t>
            </a:r>
          </a:p>
          <a:p>
            <a:r>
              <a:rPr lang="en-US" sz="700" b="0" i="1" baseline="30000" dirty="0">
                <a:solidFill>
                  <a:schemeClr val="tx1"/>
                </a:solidFill>
                <a:cs typeface="Calibri" pitchFamily="34" charset="0"/>
              </a:rPr>
              <a:t>7</a:t>
            </a:r>
            <a:r>
              <a:rPr lang="en-US" sz="700" b="0" i="1" dirty="0">
                <a:solidFill>
                  <a:schemeClr val="tx1"/>
                </a:solidFill>
                <a:cs typeface="Calibri" pitchFamily="34" charset="0"/>
              </a:rPr>
              <a:t>Denver, CO Focus Group, 08/21/2014, 3:00PM</a:t>
            </a:r>
            <a:endParaRPr lang="en-US" sz="700" b="0" i="1" baseline="30000" dirty="0">
              <a:solidFill>
                <a:prstClr val="black"/>
              </a:solidFill>
              <a:cs typeface="Calibri" panose="020F0502020204030204" pitchFamily="34" charset="0"/>
            </a:endParaRPr>
          </a:p>
          <a:p>
            <a:endParaRPr lang="en-US" sz="200" b="0" i="1" dirty="0">
              <a:solidFill>
                <a:prstClr val="black"/>
              </a:solidFill>
              <a:cs typeface="Calibri" panose="020F0502020204030204" pitchFamily="34" charset="0"/>
            </a:endParaRPr>
          </a:p>
          <a:p>
            <a:pPr>
              <a:defRPr/>
            </a:pPr>
            <a:r>
              <a:rPr lang="en-US" dirty="0" smtClean="0">
                <a:cs typeface="Calibri" panose="020F0502020204030204" pitchFamily="34" charset="0"/>
              </a:rPr>
              <a:t>Testing </a:t>
            </a:r>
            <a:r>
              <a:rPr lang="en-US" dirty="0">
                <a:cs typeface="Calibri" pitchFamily="34" charset="0"/>
              </a:rPr>
              <a:t>the Affordable Care Act (ACA) Toll-Free Line| W&amp;I Research and </a:t>
            </a:r>
            <a:r>
              <a:rPr lang="en-US" dirty="0" smtClean="0">
                <a:cs typeface="Calibri" pitchFamily="34" charset="0"/>
              </a:rPr>
              <a:t>Analysis    </a:t>
            </a:r>
            <a:endParaRPr lang="en-US" dirty="0">
              <a:cs typeface="Calibri" pitchFamily="34" charset="0"/>
            </a:endParaRPr>
          </a:p>
        </p:txBody>
      </p:sp>
      <p:sp>
        <p:nvSpPr>
          <p:cNvPr id="8" name="Slide Number Placeholder 4"/>
          <p:cNvSpPr>
            <a:spLocks noGrp="1"/>
          </p:cNvSpPr>
          <p:nvPr>
            <p:ph type="sldNum" sz="quarter" idx="11"/>
          </p:nvPr>
        </p:nvSpPr>
        <p:spPr>
          <a:xfrm>
            <a:off x="8001000" y="4800600"/>
            <a:ext cx="685800" cy="228600"/>
          </a:xfrm>
        </p:spPr>
        <p:txBody>
          <a:bodyPr/>
          <a:lstStyle/>
          <a:p>
            <a:pPr>
              <a:defRPr/>
            </a:pPr>
            <a:fld id="{F82992A1-52C0-4AF9-B797-A3631C12A0E1}" type="slidenum">
              <a:rPr lang="en-US" smtClean="0">
                <a:solidFill>
                  <a:srgbClr val="00599C"/>
                </a:solidFill>
                <a:cs typeface="Calibri" pitchFamily="34" charset="0"/>
              </a:rPr>
              <a:pPr>
                <a:defRPr/>
              </a:pPr>
              <a:t>14</a:t>
            </a:fld>
            <a:endParaRPr lang="en-US" dirty="0">
              <a:solidFill>
                <a:srgbClr val="00599C"/>
              </a:solidFill>
              <a:cs typeface="Calibri" pitchFamily="34" charset="0"/>
            </a:endParaRPr>
          </a:p>
        </p:txBody>
      </p:sp>
    </p:spTree>
    <p:extLst>
      <p:ext uri="{BB962C8B-B14F-4D97-AF65-F5344CB8AC3E}">
        <p14:creationId xmlns:p14="http://schemas.microsoft.com/office/powerpoint/2010/main" val="43505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315200" cy="285750"/>
          </a:xfrm>
        </p:spPr>
        <p:txBody>
          <a:bodyPr/>
          <a:lstStyle/>
          <a:p>
            <a:r>
              <a:rPr lang="en-US" b="1" dirty="0" smtClean="0">
                <a:latin typeface="Calibri" panose="020F0502020204030204" pitchFamily="34" charset="0"/>
                <a:cs typeface="Calibri" panose="020F0502020204030204" pitchFamily="34" charset="0"/>
              </a:rPr>
              <a:t>Research in Action</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19200" y="685800"/>
            <a:ext cx="7467600" cy="4000500"/>
          </a:xfrm>
        </p:spPr>
        <p:txBody>
          <a:bodyPr/>
          <a:lstStyle/>
          <a:p>
            <a:pPr>
              <a:lnSpc>
                <a:spcPct val="100000"/>
              </a:lnSpc>
              <a:spcBef>
                <a:spcPts val="0"/>
              </a:spcBef>
              <a:spcAft>
                <a:spcPts val="0"/>
              </a:spcAft>
              <a:buFont typeface="Arial" panose="020B0604020202020204" pitchFamily="34" charset="0"/>
              <a:buChar char="•"/>
            </a:pPr>
            <a:r>
              <a:rPr lang="en-US" dirty="0" smtClean="0">
                <a:latin typeface="Calibri" panose="020F0502020204030204" pitchFamily="34" charset="0"/>
                <a:ea typeface="Calibri"/>
                <a:cs typeface="Calibri" panose="020F0502020204030204" pitchFamily="34" charset="0"/>
              </a:rPr>
              <a:t>In November 2014, an IRS cross-functional workgroup </a:t>
            </a:r>
            <a:r>
              <a:rPr lang="en-US" dirty="0">
                <a:latin typeface="Calibri" panose="020F0502020204030204" pitchFamily="34" charset="0"/>
                <a:ea typeface="Calibri"/>
                <a:cs typeface="Calibri" panose="020F0502020204030204" pitchFamily="34" charset="0"/>
              </a:rPr>
              <a:t>participated in a two-day ACA Toll-Free Design Meeting</a:t>
            </a:r>
            <a:r>
              <a:rPr lang="en-US" dirty="0" smtClean="0">
                <a:latin typeface="Calibri" panose="020F0502020204030204" pitchFamily="34" charset="0"/>
                <a:ea typeface="Calibri"/>
                <a:cs typeface="Calibri" panose="020F0502020204030204" pitchFamily="34" charset="0"/>
              </a:rPr>
              <a:t>.</a:t>
            </a:r>
          </a:p>
          <a:p>
            <a:pPr marL="0" indent="0">
              <a:lnSpc>
                <a:spcPct val="100000"/>
              </a:lnSpc>
              <a:spcBef>
                <a:spcPts val="0"/>
              </a:spcBef>
              <a:spcAft>
                <a:spcPts val="0"/>
              </a:spcAft>
            </a:pPr>
            <a:r>
              <a:rPr lang="en-US" sz="200" dirty="0">
                <a:latin typeface="Calibri" panose="020F0502020204030204" pitchFamily="34" charset="0"/>
                <a:ea typeface="Calibri"/>
                <a:cs typeface="Calibri" panose="020F0502020204030204" pitchFamily="34" charset="0"/>
              </a:rPr>
              <a:t> </a:t>
            </a:r>
          </a:p>
          <a:p>
            <a:pPr lvl="1">
              <a:lnSpc>
                <a:spcPct val="100000"/>
              </a:lnSpc>
              <a:spcBef>
                <a:spcPts val="0"/>
              </a:spcBef>
              <a:spcAft>
                <a:spcPts val="0"/>
              </a:spcAft>
              <a:buFont typeface="Arial" panose="020B0604020202020204" pitchFamily="34" charset="0"/>
              <a:buChar char="•"/>
            </a:pPr>
            <a:r>
              <a:rPr lang="en-US" sz="1400" dirty="0">
                <a:latin typeface="Calibri" panose="020F0502020204030204" pitchFamily="34" charset="0"/>
                <a:ea typeface="Calibri"/>
                <a:cs typeface="Calibri" panose="020F0502020204030204" pitchFamily="34" charset="0"/>
              </a:rPr>
              <a:t>The purpose of this meeting was to craft proposed ACA-related verbiage changes to the IRS automated phone line. </a:t>
            </a:r>
          </a:p>
          <a:p>
            <a:pPr marL="408185" lvl="1" indent="0">
              <a:lnSpc>
                <a:spcPct val="100000"/>
              </a:lnSpc>
              <a:spcBef>
                <a:spcPts val="0"/>
              </a:spcBef>
              <a:spcAft>
                <a:spcPts val="0"/>
              </a:spcAft>
              <a:buNone/>
            </a:pPr>
            <a:endParaRPr lang="en-US" sz="100" dirty="0">
              <a:latin typeface="Calibri" panose="020F0502020204030204" pitchFamily="34" charset="0"/>
              <a:ea typeface="Calibri"/>
              <a:cs typeface="Calibri" panose="020F0502020204030204" pitchFamily="34" charset="0"/>
            </a:endParaRPr>
          </a:p>
          <a:p>
            <a:pPr lvl="1">
              <a:lnSpc>
                <a:spcPct val="100000"/>
              </a:lnSpc>
              <a:spcBef>
                <a:spcPts val="0"/>
              </a:spcBef>
              <a:spcAft>
                <a:spcPts val="0"/>
              </a:spcAft>
              <a:buFont typeface="Arial" panose="020B0604020202020204" pitchFamily="34" charset="0"/>
              <a:buChar char="•"/>
            </a:pPr>
            <a:r>
              <a:rPr lang="en-US" sz="1400" dirty="0">
                <a:latin typeface="Calibri" panose="020F0502020204030204" pitchFamily="34" charset="0"/>
                <a:ea typeface="Calibri"/>
                <a:cs typeface="Calibri" panose="020F0502020204030204" pitchFamily="34" charset="0"/>
              </a:rPr>
              <a:t>Critical components to this collaborative effort were the consideration of key findings and recommendations from this research study along with the application of subject matter expertise in drafting prompt/message changes.</a:t>
            </a:r>
          </a:p>
          <a:p>
            <a:pPr marL="612277" lvl="1">
              <a:lnSpc>
                <a:spcPct val="100000"/>
              </a:lnSpc>
              <a:spcBef>
                <a:spcPts val="0"/>
              </a:spcBef>
              <a:spcAft>
                <a:spcPts val="0"/>
              </a:spcAft>
              <a:buFont typeface="Arial" panose="020B0604020202020204" pitchFamily="34" charset="0"/>
              <a:buChar char="•"/>
            </a:pPr>
            <a:endParaRPr lang="en-US" sz="600" dirty="0">
              <a:latin typeface="Calibri" panose="020F0502020204030204" pitchFamily="34" charset="0"/>
              <a:ea typeface="Calibri"/>
              <a:cs typeface="Calibri" panose="020F0502020204030204" pitchFamily="34" charset="0"/>
            </a:endParaRPr>
          </a:p>
          <a:p>
            <a:pPr>
              <a:lnSpc>
                <a:spcPct val="100000"/>
              </a:lnSpc>
              <a:spcBef>
                <a:spcPts val="0"/>
              </a:spcBef>
              <a:spcAft>
                <a:spcPts val="0"/>
              </a:spcAft>
              <a:buFont typeface="Arial" panose="020B0604020202020204" pitchFamily="34" charset="0"/>
              <a:buChar char="•"/>
            </a:pPr>
            <a:r>
              <a:rPr lang="en-US" dirty="0" smtClean="0">
                <a:latin typeface="Calibri" panose="020F0502020204030204" pitchFamily="34" charset="0"/>
                <a:ea typeface="Calibri"/>
                <a:cs typeface="Calibri" panose="020F0502020204030204" pitchFamily="34" charset="0"/>
              </a:rPr>
              <a:t>Changes </a:t>
            </a:r>
            <a:r>
              <a:rPr lang="en-US" dirty="0">
                <a:latin typeface="Calibri" panose="020F0502020204030204" pitchFamily="34" charset="0"/>
                <a:ea typeface="Calibri"/>
                <a:cs typeface="Calibri" panose="020F0502020204030204" pitchFamily="34" charset="0"/>
              </a:rPr>
              <a:t>to the content, organization, and delivery of information on the ACA automated line </a:t>
            </a:r>
            <a:r>
              <a:rPr lang="en-US" dirty="0" smtClean="0">
                <a:latin typeface="Calibri" panose="020F0502020204030204" pitchFamily="34" charset="0"/>
                <a:ea typeface="Calibri"/>
                <a:cs typeface="Calibri" panose="020F0502020204030204" pitchFamily="34" charset="0"/>
              </a:rPr>
              <a:t>went </a:t>
            </a:r>
            <a:r>
              <a:rPr lang="en-US" dirty="0">
                <a:latin typeface="Calibri" panose="020F0502020204030204" pitchFamily="34" charset="0"/>
                <a:ea typeface="Calibri"/>
                <a:cs typeface="Calibri" panose="020F0502020204030204" pitchFamily="34" charset="0"/>
              </a:rPr>
              <a:t>live on 01-16-2015, helping to shape taxpayer expectations as the IRS geared up for the start of the 2015 Tax Filing Season. </a:t>
            </a:r>
            <a:endParaRPr lang="en-US" dirty="0" smtClean="0">
              <a:latin typeface="Calibri" panose="020F0502020204030204" pitchFamily="34" charset="0"/>
              <a:ea typeface="Calibri"/>
              <a:cs typeface="Calibri" panose="020F0502020204030204" pitchFamily="34" charset="0"/>
            </a:endParaRPr>
          </a:p>
          <a:p>
            <a:pPr>
              <a:lnSpc>
                <a:spcPct val="100000"/>
              </a:lnSpc>
              <a:spcBef>
                <a:spcPts val="0"/>
              </a:spcBef>
              <a:spcAft>
                <a:spcPts val="0"/>
              </a:spcAft>
              <a:buFont typeface="Arial" panose="020B0604020202020204" pitchFamily="34" charset="0"/>
              <a:buChar char="•"/>
            </a:pPr>
            <a:endParaRPr lang="en-US" sz="600" dirty="0">
              <a:latin typeface="Calibri" panose="020F0502020204030204" pitchFamily="34" charset="0"/>
              <a:ea typeface="Calibri"/>
              <a:cs typeface="Calibri" panose="020F0502020204030204" pitchFamily="34" charset="0"/>
            </a:endParaRPr>
          </a:p>
          <a:p>
            <a:pPr>
              <a:lnSpc>
                <a:spcPct val="100000"/>
              </a:lnSpc>
              <a:spcBef>
                <a:spcPts val="0"/>
              </a:spcBef>
              <a:spcAft>
                <a:spcPts val="0"/>
              </a:spcAft>
              <a:buFont typeface="Arial" panose="020B0604020202020204" pitchFamily="34" charset="0"/>
              <a:buChar char="•"/>
            </a:pPr>
            <a:r>
              <a:rPr lang="en-US" dirty="0">
                <a:latin typeface="Calibri" panose="020F0502020204030204" pitchFamily="34" charset="0"/>
                <a:ea typeface="Calibri"/>
                <a:cs typeface="Calibri" panose="020F0502020204030204" pitchFamily="34" charset="0"/>
              </a:rPr>
              <a:t>The revised scripts set taxpayer expectations upfront related to live assistance helping ease and/or avoid the frustration of taxpayers who can unnecessarily find themselves caught in an endless loop of automated messages while trying to reach a live assistor.</a:t>
            </a:r>
            <a:endParaRPr lang="en-US" dirty="0">
              <a:latin typeface="Calibri"/>
              <a:ea typeface="Calibri"/>
            </a:endParaRPr>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a:solidFill>
                  <a:srgbClr val="00599C"/>
                </a:solidFill>
                <a:latin typeface="Calibri" pitchFamily="34" charset="0"/>
                <a:cs typeface="Calibri" pitchFamily="34" charset="0"/>
              </a:rPr>
              <a:pPr>
                <a:defRPr/>
              </a:pPr>
              <a:t>15</a:t>
            </a:fld>
            <a:endParaRPr lang="en-US" dirty="0">
              <a:solidFill>
                <a:srgbClr val="00599C"/>
              </a:solidFill>
            </a:endParaRPr>
          </a:p>
        </p:txBody>
      </p:sp>
    </p:spTree>
    <p:extLst>
      <p:ext uri="{BB962C8B-B14F-4D97-AF65-F5344CB8AC3E}">
        <p14:creationId xmlns:p14="http://schemas.microsoft.com/office/powerpoint/2010/main" val="1339168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467600" cy="366713"/>
          </a:xfrm>
        </p:spPr>
        <p:txBody>
          <a:bodyPr/>
          <a:lstStyle/>
          <a:p>
            <a:r>
              <a:rPr lang="en-US" b="1" dirty="0" smtClean="0">
                <a:latin typeface="Calibri" panose="020F0502020204030204" pitchFamily="34" charset="0"/>
                <a:cs typeface="Calibri" panose="020F0502020204030204" pitchFamily="34" charset="0"/>
              </a:rPr>
              <a:t>Conclusions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lnSpc>
                <a:spcPct val="100000"/>
              </a:lnSpc>
              <a:spcBef>
                <a:spcPts val="0"/>
              </a:spcBef>
            </a:pPr>
            <a:r>
              <a:rPr lang="en-US" dirty="0">
                <a:latin typeface="Calibri" panose="020F0502020204030204" pitchFamily="34" charset="0"/>
                <a:cs typeface="Calibri" panose="020F0502020204030204" pitchFamily="34" charset="0"/>
              </a:rPr>
              <a:t>As outlined in the IRS Strategic Plan, the IRS is dedicated to “taking proactive steps to better understand issues from the taxpayer’s perspective.” </a:t>
            </a:r>
            <a:endParaRPr lang="en-US" dirty="0" smtClean="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endParaRPr lang="en-US" sz="200"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dirty="0" smtClean="0">
                <a:latin typeface="Calibri" panose="020F0502020204030204" pitchFamily="34" charset="0"/>
                <a:cs typeface="Calibri" panose="020F0502020204030204" pitchFamily="34" charset="0"/>
              </a:rPr>
              <a:t>This </a:t>
            </a:r>
            <a:r>
              <a:rPr lang="en-US" dirty="0">
                <a:latin typeface="Calibri" panose="020F0502020204030204" pitchFamily="34" charset="0"/>
                <a:cs typeface="Calibri" panose="020F0502020204030204" pitchFamily="34" charset="0"/>
              </a:rPr>
              <a:t>research provides data to assist the </a:t>
            </a:r>
            <a:r>
              <a:rPr lang="en-US" dirty="0" smtClean="0">
                <a:latin typeface="Calibri" panose="020F0502020204030204" pitchFamily="34" charset="0"/>
                <a:cs typeface="Calibri" panose="020F0502020204030204" pitchFamily="34" charset="0"/>
              </a:rPr>
              <a:t>IRS in </a:t>
            </a:r>
            <a:r>
              <a:rPr lang="en-US" dirty="0">
                <a:latin typeface="Calibri" panose="020F0502020204030204" pitchFamily="34" charset="0"/>
                <a:cs typeface="Calibri" panose="020F0502020204030204" pitchFamily="34" charset="0"/>
              </a:rPr>
              <a:t>making decisions that will improve level of service, </a:t>
            </a:r>
            <a:r>
              <a:rPr lang="en-US" dirty="0" smtClean="0">
                <a:latin typeface="Calibri" panose="020F0502020204030204" pitchFamily="34" charset="0"/>
                <a:cs typeface="Calibri" panose="020F0502020204030204" pitchFamily="34" charset="0"/>
              </a:rPr>
              <a:t>facilitate </a:t>
            </a:r>
            <a:r>
              <a:rPr lang="en-US" dirty="0">
                <a:latin typeface="Calibri" panose="020F0502020204030204" pitchFamily="34" charset="0"/>
                <a:cs typeface="Calibri" panose="020F0502020204030204" pitchFamily="34" charset="0"/>
              </a:rPr>
              <a:t>voluntary </a:t>
            </a:r>
            <a:r>
              <a:rPr lang="en-US" dirty="0" smtClean="0">
                <a:latin typeface="Calibri" panose="020F0502020204030204" pitchFamily="34" charset="0"/>
                <a:cs typeface="Calibri" panose="020F0502020204030204" pitchFamily="34" charset="0"/>
              </a:rPr>
              <a:t>compliance, </a:t>
            </a:r>
            <a:r>
              <a:rPr lang="en-US" dirty="0">
                <a:latin typeface="Calibri" panose="020F0502020204030204" pitchFamily="34" charset="0"/>
                <a:cs typeface="Calibri" panose="020F0502020204030204" pitchFamily="34" charset="0"/>
              </a:rPr>
              <a:t>and reduce taxpayer burden </a:t>
            </a:r>
            <a:r>
              <a:rPr lang="en-US" dirty="0" smtClean="0">
                <a:latin typeface="Calibri" panose="020F0502020204030204" pitchFamily="34" charset="0"/>
                <a:cs typeface="Calibri" panose="020F0502020204030204" pitchFamily="34" charset="0"/>
              </a:rPr>
              <a:t>by: </a:t>
            </a:r>
          </a:p>
          <a:p>
            <a:pPr>
              <a:lnSpc>
                <a:spcPct val="100000"/>
              </a:lnSpc>
              <a:spcBef>
                <a:spcPts val="0"/>
              </a:spcBef>
              <a:buFont typeface="Arial" panose="020B0604020202020204" pitchFamily="34" charset="0"/>
              <a:buChar char="•"/>
            </a:pPr>
            <a:endParaRPr lang="en-US" sz="100" dirty="0">
              <a:latin typeface="Calibri" panose="020F0502020204030204" pitchFamily="34" charset="0"/>
              <a:cs typeface="Calibri" panose="020F0502020204030204" pitchFamily="34" charset="0"/>
            </a:endParaRPr>
          </a:p>
          <a:p>
            <a:pPr lvl="1">
              <a:lnSpc>
                <a:spcPct val="100000"/>
              </a:lnSpc>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Shaping and informing expectations to improve overall user satisfaction</a:t>
            </a:r>
          </a:p>
          <a:p>
            <a:pPr lvl="1">
              <a:lnSpc>
                <a:spcPct val="100000"/>
              </a:lnSpc>
              <a:spcBef>
                <a:spcPts val="0"/>
              </a:spcBef>
              <a:buFont typeface="Arial" panose="020B0604020202020204" pitchFamily="34" charset="0"/>
              <a:buChar char="•"/>
            </a:pPr>
            <a:endParaRPr lang="en-US" sz="100" dirty="0">
              <a:latin typeface="Calibri" panose="020F0502020204030204" pitchFamily="34" charset="0"/>
              <a:cs typeface="Calibri" panose="020F0502020204030204" pitchFamily="34" charset="0"/>
            </a:endParaRPr>
          </a:p>
          <a:p>
            <a:pPr lvl="1">
              <a:lnSpc>
                <a:spcPct val="100000"/>
              </a:lnSpc>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Ensuring operational decisions are made only after considering the views of affected taxpayers through an informed u</a:t>
            </a:r>
            <a:r>
              <a:rPr lang="en-US" sz="1600" dirty="0">
                <a:latin typeface="Calibri" panose="020F0502020204030204" pitchFamily="34" charset="0"/>
                <a:cs typeface="Calibri" panose="020F0502020204030204" pitchFamily="34" charset="0"/>
              </a:rPr>
              <a:t>nderstanding of the taxpayer experience and perspective.</a:t>
            </a:r>
          </a:p>
          <a:p>
            <a:pPr lvl="1">
              <a:lnSpc>
                <a:spcPct val="100000"/>
              </a:lnSpc>
              <a:spcBef>
                <a:spcPts val="0"/>
              </a:spcBef>
              <a:buFont typeface="Arial" panose="020B0604020202020204" pitchFamily="34" charset="0"/>
              <a:buChar char="•"/>
            </a:pPr>
            <a:endParaRPr lang="en-US" sz="600"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dirty="0" smtClean="0">
                <a:latin typeface="Calibri" panose="020F0502020204030204" pitchFamily="34" charset="0"/>
                <a:cs typeface="Calibri" panose="020F0502020204030204" pitchFamily="34" charset="0"/>
              </a:rPr>
              <a:t>Key findings from this </a:t>
            </a:r>
            <a:r>
              <a:rPr lang="en-US" dirty="0">
                <a:latin typeface="Calibri" panose="020F0502020204030204" pitchFamily="34" charset="0"/>
                <a:cs typeface="Calibri" panose="020F0502020204030204" pitchFamily="34" charset="0"/>
              </a:rPr>
              <a:t>research </a:t>
            </a:r>
            <a:r>
              <a:rPr lang="en-US" dirty="0" smtClean="0">
                <a:latin typeface="Calibri" panose="020F0502020204030204" pitchFamily="34" charset="0"/>
                <a:cs typeface="Calibri" panose="020F0502020204030204" pitchFamily="34" charset="0"/>
              </a:rPr>
              <a:t>offer insight </a:t>
            </a:r>
            <a:r>
              <a:rPr lang="en-US" dirty="0">
                <a:latin typeface="Calibri" panose="020F0502020204030204" pitchFamily="34" charset="0"/>
                <a:cs typeface="Calibri" panose="020F0502020204030204" pitchFamily="34" charset="0"/>
              </a:rPr>
              <a:t>for improvements to automated telephone messages and associated content with the goal of striking the optimal balance of providing </a:t>
            </a:r>
            <a:r>
              <a:rPr lang="en-US" dirty="0" smtClean="0">
                <a:latin typeface="Calibri" panose="020F0502020204030204" pitchFamily="34" charset="0"/>
                <a:cs typeface="Calibri" panose="020F0502020204030204" pitchFamily="34" charset="0"/>
              </a:rPr>
              <a:t>necessary </a:t>
            </a:r>
            <a:r>
              <a:rPr lang="en-US" dirty="0">
                <a:latin typeface="Calibri" panose="020F0502020204030204" pitchFamily="34" charset="0"/>
                <a:cs typeface="Calibri" panose="020F0502020204030204" pitchFamily="34" charset="0"/>
              </a:rPr>
              <a:t>and relevant </a:t>
            </a:r>
            <a:r>
              <a:rPr lang="en-US" dirty="0" smtClean="0">
                <a:latin typeface="Calibri" panose="020F0502020204030204" pitchFamily="34" charset="0"/>
                <a:cs typeface="Calibri" panose="020F0502020204030204" pitchFamily="34" charset="0"/>
              </a:rPr>
              <a:t>information </a:t>
            </a:r>
            <a:r>
              <a:rPr lang="en-US" dirty="0">
                <a:latin typeface="Calibri" panose="020F0502020204030204" pitchFamily="34" charset="0"/>
                <a:cs typeface="Calibri" panose="020F0502020204030204" pitchFamily="34" charset="0"/>
              </a:rPr>
              <a:t>through automation </a:t>
            </a:r>
            <a:r>
              <a:rPr lang="en-US" dirty="0" smtClean="0">
                <a:latin typeface="Calibri" panose="020F0502020204030204" pitchFamily="34" charset="0"/>
                <a:cs typeface="Calibri" panose="020F0502020204030204" pitchFamily="34" charset="0"/>
              </a:rPr>
              <a:t>to answer taxpayers </a:t>
            </a:r>
            <a:r>
              <a:rPr lang="en-US" dirty="0">
                <a:latin typeface="Calibri" panose="020F0502020204030204" pitchFamily="34" charset="0"/>
                <a:cs typeface="Calibri" panose="020F0502020204030204" pitchFamily="34" charset="0"/>
              </a:rPr>
              <a:t>questions and/or resolve their issues without </a:t>
            </a:r>
            <a:r>
              <a:rPr lang="en-US" dirty="0" smtClean="0">
                <a:latin typeface="Calibri" panose="020F0502020204030204" pitchFamily="34" charset="0"/>
                <a:cs typeface="Calibri" panose="020F0502020204030204" pitchFamily="34" charset="0"/>
              </a:rPr>
              <a:t>having the need to </a:t>
            </a:r>
            <a:r>
              <a:rPr lang="en-US" dirty="0">
                <a:latin typeface="Calibri" panose="020F0502020204030204" pitchFamily="34" charset="0"/>
                <a:cs typeface="Calibri" panose="020F0502020204030204" pitchFamily="34" charset="0"/>
              </a:rPr>
              <a:t>wait in queue to speak with a live assistor. </a:t>
            </a:r>
          </a:p>
          <a:p>
            <a:pPr marL="0" indent="0">
              <a:lnSpc>
                <a:spcPct val="100000"/>
              </a:lnSpc>
              <a:spcBef>
                <a:spcPts val="0"/>
              </a:spcBef>
            </a:pPr>
            <a:endParaRPr lang="en-US"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70C0"/>
                </a:solidFill>
              </a:rPr>
              <a:pPr>
                <a:defRPr/>
              </a:pPr>
              <a:t>16</a:t>
            </a:fld>
            <a:endParaRPr lang="en-US" dirty="0">
              <a:solidFill>
                <a:srgbClr val="0070C0"/>
              </a:solidFill>
            </a:endParaRPr>
          </a:p>
        </p:txBody>
      </p:sp>
    </p:spTree>
    <p:extLst>
      <p:ext uri="{BB962C8B-B14F-4D97-AF65-F5344CB8AC3E}">
        <p14:creationId xmlns:p14="http://schemas.microsoft.com/office/powerpoint/2010/main" val="284208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315200" cy="342900"/>
          </a:xfrm>
        </p:spPr>
        <p:txBody>
          <a:bodyPr/>
          <a:lstStyle/>
          <a:p>
            <a:r>
              <a:rPr lang="en-US" b="1" dirty="0" smtClean="0">
                <a:latin typeface="Calibri" pitchFamily="34" charset="0"/>
                <a:cs typeface="Calibri" pitchFamily="34" charset="0"/>
              </a:rPr>
              <a:t>Project Team</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1219200" y="628650"/>
            <a:ext cx="7315200" cy="4229100"/>
          </a:xfrm>
        </p:spPr>
        <p:txBody>
          <a:bodyPr/>
          <a:lstStyle/>
          <a:p>
            <a:pPr marL="0" lvl="2" indent="0">
              <a:spcBef>
                <a:spcPts val="0"/>
              </a:spcBef>
              <a:buClrTx/>
              <a:buNone/>
            </a:pPr>
            <a:r>
              <a:rPr lang="en-US" altLang="en-US" sz="1300" b="1" dirty="0">
                <a:latin typeface="Calibri" panose="020F0502020204030204" pitchFamily="34" charset="0"/>
                <a:cs typeface="Calibri" panose="020F0502020204030204" pitchFamily="34" charset="0"/>
              </a:rPr>
              <a:t>Ariel S. Wooten, Project Lead</a:t>
            </a:r>
            <a:r>
              <a:rPr lang="en-US" altLang="en-US" sz="1300" dirty="0">
                <a:latin typeface="Calibri" panose="020F0502020204030204" pitchFamily="34" charset="0"/>
                <a:cs typeface="Calibri" panose="020F0502020204030204" pitchFamily="34" charset="0"/>
              </a:rPr>
              <a:t/>
            </a:r>
            <a:br>
              <a:rPr lang="en-US" altLang="en-US" sz="1300" dirty="0">
                <a:latin typeface="Calibri" panose="020F0502020204030204" pitchFamily="34" charset="0"/>
                <a:cs typeface="Calibri" panose="020F0502020204030204" pitchFamily="34" charset="0"/>
              </a:rPr>
            </a:br>
            <a:r>
              <a:rPr lang="en-US" altLang="en-US" sz="1300" dirty="0">
                <a:latin typeface="Calibri" panose="020F0502020204030204" pitchFamily="34" charset="0"/>
                <a:cs typeface="Calibri" panose="020F0502020204030204" pitchFamily="34" charset="0"/>
              </a:rPr>
              <a:t>Social Scientist, WIRA Research Group 4</a:t>
            </a:r>
            <a:br>
              <a:rPr lang="en-US" altLang="en-US" sz="1300" dirty="0">
                <a:latin typeface="Calibri" panose="020F0502020204030204" pitchFamily="34" charset="0"/>
                <a:cs typeface="Calibri" panose="020F0502020204030204" pitchFamily="34" charset="0"/>
              </a:rPr>
            </a:br>
            <a:r>
              <a:rPr lang="en-US" altLang="en-US" sz="1300" dirty="0">
                <a:latin typeface="Calibri" panose="020F0502020204030204" pitchFamily="34" charset="0"/>
                <a:cs typeface="Calibri" panose="020F0502020204030204" pitchFamily="34" charset="0"/>
                <a:hlinkClick r:id="rId3"/>
              </a:rPr>
              <a:t>Ariel.Wooten@irs.gov</a:t>
            </a:r>
            <a:endParaRPr lang="en-US" altLang="en-US" sz="1300" dirty="0">
              <a:latin typeface="Calibri" panose="020F0502020204030204" pitchFamily="34" charset="0"/>
              <a:cs typeface="Calibri" panose="020F0502020204030204" pitchFamily="34" charset="0"/>
            </a:endParaRPr>
          </a:p>
          <a:p>
            <a:pPr marL="0" lvl="2" indent="0">
              <a:spcBef>
                <a:spcPts val="0"/>
              </a:spcBef>
              <a:buClrTx/>
              <a:buNone/>
            </a:pPr>
            <a:endParaRPr lang="en-US" altLang="en-US" sz="400" dirty="0">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latin typeface="Calibri" panose="020F0502020204030204" pitchFamily="34" charset="0"/>
                <a:cs typeface="Calibri" panose="020F0502020204030204" pitchFamily="34" charset="0"/>
              </a:rPr>
              <a:t>Marisa E. McDaniels</a:t>
            </a:r>
            <a:r>
              <a:rPr lang="en-US" altLang="en-US" sz="1300" dirty="0">
                <a:latin typeface="Calibri" panose="020F0502020204030204" pitchFamily="34" charset="0"/>
                <a:cs typeface="Calibri" panose="020F0502020204030204" pitchFamily="34" charset="0"/>
              </a:rPr>
              <a:t/>
            </a:r>
            <a:br>
              <a:rPr lang="en-US" altLang="en-US" sz="1300" dirty="0">
                <a:latin typeface="Calibri" panose="020F0502020204030204" pitchFamily="34" charset="0"/>
                <a:cs typeface="Calibri" panose="020F0502020204030204" pitchFamily="34" charset="0"/>
              </a:rPr>
            </a:br>
            <a:r>
              <a:rPr lang="en-US" altLang="en-US" sz="1300" dirty="0">
                <a:latin typeface="Calibri" panose="020F0502020204030204" pitchFamily="34" charset="0"/>
                <a:cs typeface="Calibri" panose="020F0502020204030204" pitchFamily="34" charset="0"/>
              </a:rPr>
              <a:t>Operations Research Analyst, WIRA Research Group 4</a:t>
            </a:r>
            <a:br>
              <a:rPr lang="en-US" altLang="en-US" sz="1300" dirty="0">
                <a:latin typeface="Calibri" panose="020F0502020204030204" pitchFamily="34" charset="0"/>
                <a:cs typeface="Calibri" panose="020F0502020204030204" pitchFamily="34" charset="0"/>
              </a:rPr>
            </a:br>
            <a:r>
              <a:rPr lang="en-US" altLang="en-US" sz="1300" dirty="0">
                <a:latin typeface="Calibri" panose="020F0502020204030204" pitchFamily="34" charset="0"/>
                <a:cs typeface="Calibri" panose="020F0502020204030204" pitchFamily="34" charset="0"/>
                <a:hlinkClick r:id="rId4"/>
              </a:rPr>
              <a:t>Marisa.McDaniels@irs.gov</a:t>
            </a:r>
            <a:endParaRPr lang="en-US" altLang="en-US" sz="1300" dirty="0">
              <a:latin typeface="Calibri" panose="020F0502020204030204" pitchFamily="34" charset="0"/>
              <a:cs typeface="Calibri" panose="020F0502020204030204" pitchFamily="34" charset="0"/>
            </a:endParaRPr>
          </a:p>
          <a:p>
            <a:pPr marL="0" lvl="2" indent="0">
              <a:spcBef>
                <a:spcPts val="0"/>
              </a:spcBef>
              <a:buClrTx/>
              <a:buNone/>
            </a:pPr>
            <a:endParaRPr lang="en-US" altLang="en-US" sz="400" dirty="0">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solidFill>
                  <a:prstClr val="black"/>
                </a:solidFill>
                <a:latin typeface="Calibri" panose="020F0502020204030204" pitchFamily="34" charset="0"/>
                <a:cs typeface="Calibri" panose="020F0502020204030204" pitchFamily="34" charset="0"/>
              </a:rPr>
              <a:t>David C. Cico</a:t>
            </a:r>
            <a:r>
              <a:rPr lang="en-US" altLang="en-US" sz="1300" dirty="0">
                <a:solidFill>
                  <a:prstClr val="black"/>
                </a:solidFill>
                <a:latin typeface="Calibri" panose="020F0502020204030204" pitchFamily="34" charset="0"/>
                <a:cs typeface="Calibri" panose="020F0502020204030204" pitchFamily="34" charset="0"/>
              </a:rPr>
              <a:t/>
            </a:r>
            <a:br>
              <a:rPr lang="en-US" altLang="en-US" sz="1300" dirty="0">
                <a:solidFill>
                  <a:prstClr val="black"/>
                </a:solidFill>
                <a:latin typeface="Calibri" panose="020F0502020204030204" pitchFamily="34" charset="0"/>
                <a:cs typeface="Calibri" panose="020F0502020204030204" pitchFamily="34" charset="0"/>
              </a:rPr>
            </a:br>
            <a:r>
              <a:rPr lang="en-US" altLang="en-US" sz="1300" dirty="0">
                <a:solidFill>
                  <a:prstClr val="black"/>
                </a:solidFill>
                <a:latin typeface="Calibri" panose="020F0502020204030204" pitchFamily="34" charset="0"/>
                <a:cs typeface="Calibri" panose="020F0502020204030204" pitchFamily="34" charset="0"/>
              </a:rPr>
              <a:t>Chief, WIRA Research Group 4</a:t>
            </a:r>
          </a:p>
          <a:p>
            <a:pPr marL="0" lvl="2" indent="0">
              <a:spcBef>
                <a:spcPts val="0"/>
              </a:spcBef>
              <a:buClrTx/>
              <a:buNone/>
            </a:pPr>
            <a:endParaRPr lang="en-US" altLang="en-US" sz="400" dirty="0">
              <a:solidFill>
                <a:prstClr val="black"/>
              </a:solidFill>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solidFill>
                  <a:prstClr val="black"/>
                </a:solidFill>
                <a:latin typeface="Calibri" panose="020F0502020204030204" pitchFamily="34" charset="0"/>
                <a:cs typeface="Calibri" panose="020F0502020204030204" pitchFamily="34" charset="0"/>
              </a:rPr>
              <a:t>Patti Davis-Smith</a:t>
            </a:r>
            <a:r>
              <a:rPr lang="en-US" altLang="en-US" sz="1300" dirty="0">
                <a:solidFill>
                  <a:prstClr val="black"/>
                </a:solidFill>
                <a:latin typeface="Calibri" panose="020F0502020204030204" pitchFamily="34" charset="0"/>
                <a:cs typeface="Calibri" panose="020F0502020204030204" pitchFamily="34" charset="0"/>
              </a:rPr>
              <a:t/>
            </a:r>
            <a:br>
              <a:rPr lang="en-US" altLang="en-US" sz="1300" dirty="0">
                <a:solidFill>
                  <a:prstClr val="black"/>
                </a:solidFill>
                <a:latin typeface="Calibri" panose="020F0502020204030204" pitchFamily="34" charset="0"/>
                <a:cs typeface="Calibri" panose="020F0502020204030204" pitchFamily="34" charset="0"/>
              </a:rPr>
            </a:br>
            <a:r>
              <a:rPr lang="en-US" altLang="en-US" sz="1300" dirty="0">
                <a:solidFill>
                  <a:prstClr val="black"/>
                </a:solidFill>
                <a:latin typeface="Calibri" panose="020F0502020204030204" pitchFamily="34" charset="0"/>
                <a:cs typeface="Calibri" panose="020F0502020204030204" pitchFamily="34" charset="0"/>
              </a:rPr>
              <a:t>Social Scientist, WIRA Research Group 4</a:t>
            </a:r>
          </a:p>
          <a:p>
            <a:pPr marL="0" lvl="2" indent="0">
              <a:spcBef>
                <a:spcPts val="0"/>
              </a:spcBef>
              <a:buClrTx/>
              <a:buNone/>
            </a:pPr>
            <a:endParaRPr lang="en-US" altLang="en-US" sz="400" dirty="0">
              <a:solidFill>
                <a:prstClr val="black"/>
              </a:solidFill>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solidFill>
                  <a:prstClr val="black"/>
                </a:solidFill>
                <a:latin typeface="Calibri" panose="020F0502020204030204" pitchFamily="34" charset="0"/>
                <a:cs typeface="Calibri" panose="020F0502020204030204" pitchFamily="34" charset="0"/>
              </a:rPr>
              <a:t>Maria Wang</a:t>
            </a:r>
            <a:r>
              <a:rPr lang="en-US" altLang="en-US" sz="1300" dirty="0">
                <a:solidFill>
                  <a:prstClr val="black"/>
                </a:solidFill>
                <a:latin typeface="Calibri" panose="020F0502020204030204" pitchFamily="34" charset="0"/>
                <a:cs typeface="Calibri" panose="020F0502020204030204" pitchFamily="34" charset="0"/>
              </a:rPr>
              <a:t/>
            </a:r>
            <a:br>
              <a:rPr lang="en-US" altLang="en-US" sz="1300" dirty="0">
                <a:solidFill>
                  <a:prstClr val="black"/>
                </a:solidFill>
                <a:latin typeface="Calibri" panose="020F0502020204030204" pitchFamily="34" charset="0"/>
                <a:cs typeface="Calibri" panose="020F0502020204030204" pitchFamily="34" charset="0"/>
              </a:rPr>
            </a:br>
            <a:r>
              <a:rPr lang="en-US" altLang="en-US" sz="1300" dirty="0">
                <a:solidFill>
                  <a:prstClr val="black"/>
                </a:solidFill>
                <a:latin typeface="Calibri" panose="020F0502020204030204" pitchFamily="34" charset="0"/>
                <a:cs typeface="Calibri" panose="020F0502020204030204" pitchFamily="34" charset="0"/>
              </a:rPr>
              <a:t>Operations Research Analyst, WIRA Research Group 4</a:t>
            </a:r>
          </a:p>
          <a:p>
            <a:pPr marL="0" lvl="2" indent="0">
              <a:spcBef>
                <a:spcPts val="0"/>
              </a:spcBef>
              <a:buClrTx/>
              <a:buNone/>
            </a:pPr>
            <a:endParaRPr lang="en-US" altLang="en-US" sz="400" dirty="0">
              <a:solidFill>
                <a:prstClr val="black"/>
              </a:solidFill>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solidFill>
                  <a:prstClr val="black"/>
                </a:solidFill>
                <a:latin typeface="Calibri" panose="020F0502020204030204" pitchFamily="34" charset="0"/>
                <a:cs typeface="Calibri" panose="020F0502020204030204" pitchFamily="34" charset="0"/>
              </a:rPr>
              <a:t>Robert Thomas</a:t>
            </a:r>
            <a:r>
              <a:rPr lang="en-US" altLang="en-US" sz="1300" dirty="0">
                <a:solidFill>
                  <a:prstClr val="black"/>
                </a:solidFill>
                <a:latin typeface="Calibri" panose="020F0502020204030204" pitchFamily="34" charset="0"/>
                <a:cs typeface="Calibri" panose="020F0502020204030204" pitchFamily="34" charset="0"/>
              </a:rPr>
              <a:t/>
            </a:r>
            <a:br>
              <a:rPr lang="en-US" altLang="en-US" sz="1300" dirty="0">
                <a:solidFill>
                  <a:prstClr val="black"/>
                </a:solidFill>
                <a:latin typeface="Calibri" panose="020F0502020204030204" pitchFamily="34" charset="0"/>
                <a:cs typeface="Calibri" panose="020F0502020204030204" pitchFamily="34" charset="0"/>
              </a:rPr>
            </a:br>
            <a:r>
              <a:rPr lang="en-US" altLang="en-US" sz="1300" dirty="0">
                <a:solidFill>
                  <a:prstClr val="black"/>
                </a:solidFill>
                <a:latin typeface="Calibri" panose="020F0502020204030204" pitchFamily="34" charset="0"/>
                <a:cs typeface="Calibri" panose="020F0502020204030204" pitchFamily="34" charset="0"/>
              </a:rPr>
              <a:t>Social Scientist, WIRA Research Group 4</a:t>
            </a:r>
          </a:p>
          <a:p>
            <a:pPr marL="0" lvl="2" indent="0">
              <a:spcBef>
                <a:spcPts val="0"/>
              </a:spcBef>
              <a:buClrTx/>
              <a:buNone/>
            </a:pPr>
            <a:endParaRPr lang="en-US" altLang="en-US" sz="400" dirty="0">
              <a:solidFill>
                <a:prstClr val="black"/>
              </a:solidFill>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solidFill>
                  <a:prstClr val="black"/>
                </a:solidFill>
                <a:latin typeface="Calibri" panose="020F0502020204030204" pitchFamily="34" charset="0"/>
                <a:cs typeface="Calibri" panose="020F0502020204030204" pitchFamily="34" charset="0"/>
              </a:rPr>
              <a:t>Julie Evans</a:t>
            </a:r>
          </a:p>
          <a:p>
            <a:pPr marL="0" lvl="2" indent="0">
              <a:spcBef>
                <a:spcPts val="0"/>
              </a:spcBef>
              <a:buClrTx/>
              <a:buNone/>
            </a:pPr>
            <a:r>
              <a:rPr lang="en-US" altLang="en-US" sz="1300" dirty="0">
                <a:solidFill>
                  <a:prstClr val="black"/>
                </a:solidFill>
                <a:latin typeface="Calibri" panose="020F0502020204030204" pitchFamily="34" charset="0"/>
                <a:cs typeface="Calibri" panose="020F0502020204030204" pitchFamily="34" charset="0"/>
              </a:rPr>
              <a:t>Program Analyst, Program Evaluation and Improvement</a:t>
            </a:r>
          </a:p>
          <a:p>
            <a:pPr marL="0" lvl="2" indent="0">
              <a:spcBef>
                <a:spcPts val="0"/>
              </a:spcBef>
              <a:buClrTx/>
              <a:buNone/>
            </a:pPr>
            <a:endParaRPr lang="en-US" altLang="en-US" sz="400" b="1" dirty="0">
              <a:solidFill>
                <a:prstClr val="black"/>
              </a:solidFill>
              <a:latin typeface="Calibri" panose="020F0502020204030204" pitchFamily="34" charset="0"/>
              <a:cs typeface="Calibri" panose="020F0502020204030204" pitchFamily="34" charset="0"/>
            </a:endParaRPr>
          </a:p>
          <a:p>
            <a:pPr marL="0" lvl="2" indent="0">
              <a:spcBef>
                <a:spcPts val="0"/>
              </a:spcBef>
              <a:buClrTx/>
              <a:buNone/>
            </a:pPr>
            <a:r>
              <a:rPr lang="en-US" altLang="en-US" sz="1300" b="1" dirty="0">
                <a:solidFill>
                  <a:prstClr val="black"/>
                </a:solidFill>
                <a:latin typeface="Calibri" panose="020F0502020204030204" pitchFamily="34" charset="0"/>
                <a:cs typeface="Calibri" panose="020F0502020204030204" pitchFamily="34" charset="0"/>
              </a:rPr>
              <a:t>Toni Cross</a:t>
            </a:r>
          </a:p>
          <a:p>
            <a:pPr marL="0" lvl="2" indent="0">
              <a:spcBef>
                <a:spcPts val="0"/>
              </a:spcBef>
              <a:buClrTx/>
              <a:buNone/>
            </a:pPr>
            <a:r>
              <a:rPr lang="en-US" altLang="en-US" sz="1300" dirty="0">
                <a:solidFill>
                  <a:prstClr val="black"/>
                </a:solidFill>
                <a:latin typeface="Calibri" panose="020F0502020204030204" pitchFamily="34" charset="0"/>
                <a:cs typeface="Calibri" panose="020F0502020204030204" pitchFamily="34" charset="0"/>
              </a:rPr>
              <a:t>Director, WIRA</a:t>
            </a:r>
          </a:p>
          <a:p>
            <a:pPr marL="0" lvl="2" indent="0">
              <a:spcBef>
                <a:spcPts val="0"/>
              </a:spcBef>
              <a:buClrTx/>
              <a:buNone/>
            </a:pPr>
            <a:endParaRPr lang="en-US" altLang="en-US" dirty="0">
              <a:solidFill>
                <a:prstClr val="black"/>
              </a:solidFill>
              <a:latin typeface="Calibri" panose="020F0502020204030204" pitchFamily="34" charset="0"/>
              <a:cs typeface="Calibri" panose="020F0502020204030204" pitchFamily="34" charset="0"/>
            </a:endParaRPr>
          </a:p>
          <a:p>
            <a:pPr marL="0" lvl="2" indent="0">
              <a:spcBef>
                <a:spcPts val="0"/>
              </a:spcBef>
              <a:buClrTx/>
              <a:buNone/>
            </a:pPr>
            <a:endParaRPr lang="en-US" dirty="0">
              <a:solidFill>
                <a:prstClr val="black"/>
              </a:solidFill>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599C"/>
                </a:solidFill>
                <a:cs typeface="Calibri" pitchFamily="34" charset="0"/>
              </a:rPr>
              <a:pPr>
                <a:defRPr/>
              </a:pPr>
              <a:t>17</a:t>
            </a:fld>
            <a:endParaRPr lang="en-US" dirty="0">
              <a:solidFill>
                <a:srgbClr val="00599C"/>
              </a:solidFill>
              <a:cs typeface="Calibri" pitchFamily="34" charset="0"/>
            </a:endParaRPr>
          </a:p>
        </p:txBody>
      </p:sp>
    </p:spTree>
    <p:extLst>
      <p:ext uri="{BB962C8B-B14F-4D97-AF65-F5344CB8AC3E}">
        <p14:creationId xmlns:p14="http://schemas.microsoft.com/office/powerpoint/2010/main" val="379050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315200" cy="342900"/>
          </a:xfrm>
        </p:spPr>
        <p:txBody>
          <a:bodyPr/>
          <a:lstStyle/>
          <a:p>
            <a:r>
              <a:rPr lang="en-US" b="1" dirty="0" smtClean="0">
                <a:latin typeface="Calibri" pitchFamily="34" charset="0"/>
                <a:cs typeface="Calibri" pitchFamily="34" charset="0"/>
              </a:rPr>
              <a:t>Table of Contents</a:t>
            </a:r>
            <a:endParaRPr lang="en-US" b="1" dirty="0">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599C"/>
                </a:solidFill>
              </a:rPr>
              <a:pPr>
                <a:defRPr/>
              </a:pPr>
              <a:t>2</a:t>
            </a:fld>
            <a:endParaRPr lang="en-US" dirty="0">
              <a:solidFill>
                <a:srgbClr val="00599C"/>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12851383"/>
              </p:ext>
            </p:extLst>
          </p:nvPr>
        </p:nvGraphicFramePr>
        <p:xfrm>
          <a:off x="1143000" y="696516"/>
          <a:ext cx="7304314" cy="4529625"/>
        </p:xfrm>
        <a:graphic>
          <a:graphicData uri="http://schemas.openxmlformats.org/drawingml/2006/table">
            <a:tbl>
              <a:tblPr firstRow="1" bandRow="1">
                <a:tableStyleId>{5C22544A-7EE6-4342-B048-85BDC9FD1C3A}</a:tableStyleId>
              </a:tblPr>
              <a:tblGrid>
                <a:gridCol w="6682670"/>
                <a:gridCol w="621644"/>
              </a:tblGrid>
              <a:tr h="325755">
                <a:tc>
                  <a:txBody>
                    <a:bodyPr/>
                    <a:lstStyle/>
                    <a:p>
                      <a:r>
                        <a:rPr lang="en-US" sz="1700" b="0" dirty="0" smtClean="0">
                          <a:solidFill>
                            <a:schemeClr val="tx1"/>
                          </a:solidFill>
                          <a:latin typeface="Calibri" pitchFamily="34" charset="0"/>
                          <a:cs typeface="Calibri" pitchFamily="34" charset="0"/>
                        </a:rPr>
                        <a:t>Background</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3</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Study</a:t>
                      </a:r>
                      <a:r>
                        <a:rPr lang="en-US" sz="1700" b="0" baseline="0" dirty="0" smtClean="0">
                          <a:solidFill>
                            <a:schemeClr val="tx1"/>
                          </a:solidFill>
                          <a:latin typeface="Calibri" pitchFamily="34" charset="0"/>
                          <a:cs typeface="Calibri" pitchFamily="34" charset="0"/>
                        </a:rPr>
                        <a:t> Participants</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4</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Testing Locations</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5</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Testing Sessions</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6</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baseline="0" dirty="0" smtClean="0">
                          <a:solidFill>
                            <a:schemeClr val="tx1"/>
                          </a:solidFill>
                          <a:latin typeface="Calibri" pitchFamily="34" charset="0"/>
                          <a:cs typeface="Calibri" pitchFamily="34" charset="0"/>
                        </a:rPr>
                        <a:t>Comprehension Testing</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7</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Toll-Free</a:t>
                      </a:r>
                      <a:r>
                        <a:rPr lang="en-US" sz="1700" b="0" baseline="0" dirty="0" smtClean="0">
                          <a:solidFill>
                            <a:schemeClr val="tx1"/>
                          </a:solidFill>
                          <a:latin typeface="Calibri" pitchFamily="34" charset="0"/>
                          <a:cs typeface="Calibri" pitchFamily="34" charset="0"/>
                        </a:rPr>
                        <a:t> Ratings and Focus Groups</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Comprehension Testing Findings</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9</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Toll-Free</a:t>
                      </a:r>
                      <a:r>
                        <a:rPr lang="en-US" sz="1700" b="0" baseline="0" dirty="0" smtClean="0">
                          <a:solidFill>
                            <a:schemeClr val="tx1"/>
                          </a:solidFill>
                          <a:latin typeface="Calibri" pitchFamily="34" charset="0"/>
                          <a:cs typeface="Calibri" pitchFamily="34" charset="0"/>
                        </a:rPr>
                        <a:t> Ratings Results</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12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Focus</a:t>
                      </a:r>
                      <a:r>
                        <a:rPr lang="en-US" sz="1700" b="0" baseline="0" dirty="0" smtClean="0">
                          <a:solidFill>
                            <a:schemeClr val="tx1"/>
                          </a:solidFill>
                          <a:latin typeface="Calibri" pitchFamily="34" charset="0"/>
                          <a:cs typeface="Calibri" pitchFamily="34" charset="0"/>
                        </a:rPr>
                        <a:t> Group Themes</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14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Research in Action</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15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r>
                        <a:rPr lang="en-US" sz="1700" b="0" dirty="0" smtClean="0">
                          <a:solidFill>
                            <a:schemeClr val="tx1"/>
                          </a:solidFill>
                          <a:latin typeface="Calibri" pitchFamily="34" charset="0"/>
                          <a:cs typeface="Calibri" pitchFamily="34" charset="0"/>
                        </a:rPr>
                        <a:t>Conclusions</a:t>
                      </a:r>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700" b="0" dirty="0" smtClean="0">
                          <a:solidFill>
                            <a:schemeClr val="tx1"/>
                          </a:solidFill>
                          <a:latin typeface="Calibri" pitchFamily="34" charset="0"/>
                          <a:cs typeface="Calibri" pitchFamily="34" charset="0"/>
                        </a:rPr>
                        <a:t>16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700" b="0" dirty="0" smtClean="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5755">
                <a:tc>
                  <a:txBody>
                    <a:bodyPr/>
                    <a:lstStyle/>
                    <a:p>
                      <a:endParaRPr lang="en-US" sz="17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700" b="0" dirty="0" smtClean="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0045">
                <a:tc>
                  <a:txBody>
                    <a:bodyPr/>
                    <a:lstStyle/>
                    <a:p>
                      <a:endParaRPr lang="en-US" sz="1200" b="0" dirty="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200" b="0" dirty="0" smtClean="0">
                        <a:solidFill>
                          <a:schemeClr val="tx1"/>
                        </a:solidFill>
                        <a:latin typeface="Calibri" pitchFamily="34" charset="0"/>
                        <a:cs typeface="Calibri"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9592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467600" cy="366713"/>
          </a:xfrm>
        </p:spPr>
        <p:txBody>
          <a:bodyPr/>
          <a:lstStyle/>
          <a:p>
            <a:r>
              <a:rPr lang="en-US" b="1" dirty="0" smtClean="0">
                <a:latin typeface="Calibri" panose="020F0502020204030204" pitchFamily="34" charset="0"/>
                <a:cs typeface="Calibri" panose="020F0502020204030204" pitchFamily="34" charset="0"/>
              </a:rPr>
              <a:t>Background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nSpc>
                <a:spcPct val="100000"/>
              </a:lnSpc>
              <a:spcBef>
                <a:spcPts val="0"/>
              </a:spcBef>
            </a:pPr>
            <a:r>
              <a:rPr lang="en-US" sz="2000" b="1" dirty="0">
                <a:latin typeface="Calibri" pitchFamily="34" charset="0"/>
                <a:cs typeface="Calibri" pitchFamily="34" charset="0"/>
              </a:rPr>
              <a:t>Objective:</a:t>
            </a:r>
          </a:p>
          <a:p>
            <a:pPr marL="0" indent="0">
              <a:lnSpc>
                <a:spcPct val="100000"/>
              </a:lnSpc>
              <a:spcBef>
                <a:spcPts val="0"/>
              </a:spcBef>
            </a:pPr>
            <a:r>
              <a:rPr lang="en-US" sz="2000" dirty="0">
                <a:latin typeface="Calibri" panose="020F0502020204030204" pitchFamily="34" charset="0"/>
                <a:cs typeface="Calibri" panose="020F0502020204030204" pitchFamily="34" charset="0"/>
              </a:rPr>
              <a:t>To explore and capture taxpayer expectations for receiving Affordable Care Act (ACA) information provided through the Internal Revenue Service (IRS) automated phone line.</a:t>
            </a:r>
          </a:p>
          <a:p>
            <a:r>
              <a:rPr lang="en-US" sz="2000" b="1" dirty="0">
                <a:latin typeface="Calibri" pitchFamily="34" charset="0"/>
                <a:cs typeface="Calibri" pitchFamily="34" charset="0"/>
              </a:rPr>
              <a:t>Benefits of the Research:</a:t>
            </a:r>
            <a:endParaRPr lang="en-US" sz="2000" dirty="0">
              <a:latin typeface="Calibri" pitchFamily="34" charset="0"/>
              <a:cs typeface="Calibri" pitchFamily="34" charset="0"/>
            </a:endParaRPr>
          </a:p>
          <a:p>
            <a:pPr>
              <a:lnSpc>
                <a:spcPct val="100000"/>
              </a:lnSpc>
              <a:spcBef>
                <a:spcPts val="0"/>
              </a:spcBef>
              <a:buFont typeface="Arial" panose="020B0604020202020204" pitchFamily="34" charset="0"/>
              <a:buChar char="•"/>
            </a:pPr>
            <a:r>
              <a:rPr lang="en-US" sz="2000" dirty="0">
                <a:latin typeface="Calibri" pitchFamily="34" charset="0"/>
                <a:cs typeface="Calibri" pitchFamily="34" charset="0"/>
              </a:rPr>
              <a:t>Allow the IRS to pre-emptively plan and allocate resources based on taxpayer experience and expectations rather than relying on lessons learned during implementation.</a:t>
            </a:r>
          </a:p>
          <a:p>
            <a:pPr>
              <a:lnSpc>
                <a:spcPct val="100000"/>
              </a:lnSpc>
              <a:spcBef>
                <a:spcPts val="0"/>
              </a:spcBef>
              <a:buFont typeface="Arial" panose="020B0604020202020204" pitchFamily="34" charset="0"/>
              <a:buChar char="•"/>
            </a:pPr>
            <a:endParaRPr lang="en-US" sz="600" dirty="0">
              <a:latin typeface="Calibri" pitchFamily="34" charset="0"/>
              <a:cs typeface="Calibri" pitchFamily="34" charset="0"/>
            </a:endParaRPr>
          </a:p>
          <a:p>
            <a:pPr>
              <a:lnSpc>
                <a:spcPct val="100000"/>
              </a:lnSpc>
              <a:spcBef>
                <a:spcPts val="0"/>
              </a:spcBef>
              <a:spcAft>
                <a:spcPts val="0"/>
              </a:spcAft>
              <a:buFont typeface="Arial" pitchFamily="34" charset="0"/>
              <a:buChar char="•"/>
            </a:pPr>
            <a:r>
              <a:rPr lang="en-US" sz="2000" dirty="0">
                <a:latin typeface="Calibri" panose="020F0502020204030204" pitchFamily="34" charset="0"/>
                <a:cs typeface="Calibri" panose="020F0502020204030204" pitchFamily="34" charset="0"/>
              </a:rPr>
              <a:t>Assist in making informed decisions to improve level of service, facilitate voluntary compliance, and reduce taxpayer and IRS burden by incorporating taxpayers’ perspective. </a:t>
            </a:r>
            <a:endParaRPr lang="en-US" sz="2000" dirty="0"/>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a:xfrm>
            <a:off x="8001000" y="4686300"/>
            <a:ext cx="685800" cy="228600"/>
          </a:xfrm>
        </p:spPr>
        <p:txBody>
          <a:bodyPr/>
          <a:lstStyle/>
          <a:p>
            <a:pPr>
              <a:defRPr/>
            </a:pPr>
            <a:fld id="{F82992A1-52C0-4AF9-B797-A3631C12A0E1}" type="slidenum">
              <a:rPr lang="en-US" smtClean="0">
                <a:solidFill>
                  <a:srgbClr val="0070C0"/>
                </a:solidFill>
              </a:rPr>
              <a:pPr>
                <a:defRPr/>
              </a:pPr>
              <a:t>3</a:t>
            </a:fld>
            <a:endParaRPr lang="en-US" dirty="0">
              <a:solidFill>
                <a:srgbClr val="0070C0"/>
              </a:solidFill>
            </a:endParaRPr>
          </a:p>
        </p:txBody>
      </p:sp>
    </p:spTree>
    <p:extLst>
      <p:ext uri="{BB962C8B-B14F-4D97-AF65-F5344CB8AC3E}">
        <p14:creationId xmlns:p14="http://schemas.microsoft.com/office/powerpoint/2010/main" val="1486461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315200" cy="342900"/>
          </a:xfrm>
        </p:spPr>
        <p:txBody>
          <a:bodyPr/>
          <a:lstStyle/>
          <a:p>
            <a:r>
              <a:rPr lang="en-US" b="1" dirty="0" smtClean="0">
                <a:latin typeface="Calibri" pitchFamily="34" charset="0"/>
                <a:cs typeface="Calibri" pitchFamily="34" charset="0"/>
              </a:rPr>
              <a:t>Study Participants</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1219200" y="685800"/>
            <a:ext cx="7315200" cy="4000500"/>
          </a:xfrm>
        </p:spPr>
        <p:txBody>
          <a:bodyPr/>
          <a:lstStyle/>
          <a:p>
            <a:pPr>
              <a:lnSpc>
                <a:spcPct val="100000"/>
              </a:lnSpc>
              <a:spcBef>
                <a:spcPts val="447"/>
              </a:spcBef>
              <a:buFont typeface="Arial" panose="020B0604020202020204" pitchFamily="34" charset="0"/>
              <a:buChar char="•"/>
            </a:pPr>
            <a:r>
              <a:rPr lang="en-US" sz="2000" dirty="0">
                <a:solidFill>
                  <a:prstClr val="black"/>
                </a:solidFill>
                <a:latin typeface="Calibri" pitchFamily="34" charset="0"/>
                <a:cs typeface="Calibri" pitchFamily="34" charset="0"/>
              </a:rPr>
              <a:t>Eligibility requirements: </a:t>
            </a:r>
          </a:p>
          <a:p>
            <a:pPr lvl="1">
              <a:lnSpc>
                <a:spcPct val="100000"/>
              </a:lnSpc>
              <a:spcBef>
                <a:spcPts val="447"/>
              </a:spcBef>
              <a:buClrTx/>
              <a:buFont typeface="Arial" panose="020B0604020202020204" pitchFamily="34" charset="0"/>
              <a:buChar char="•"/>
            </a:pPr>
            <a:r>
              <a:rPr lang="en-US" sz="1700" dirty="0">
                <a:latin typeface="Calibri" panose="020F0502020204030204" pitchFamily="34" charset="0"/>
                <a:cs typeface="Calibri" panose="020F0502020204030204" pitchFamily="34" charset="0"/>
              </a:rPr>
              <a:t>18 years of age or older</a:t>
            </a:r>
          </a:p>
          <a:p>
            <a:pPr lvl="1">
              <a:lnSpc>
                <a:spcPct val="100000"/>
              </a:lnSpc>
              <a:spcBef>
                <a:spcPts val="447"/>
              </a:spcBef>
              <a:buClrTx/>
              <a:buFont typeface="Arial" panose="020B0604020202020204" pitchFamily="34" charset="0"/>
              <a:buChar char="•"/>
            </a:pPr>
            <a:r>
              <a:rPr lang="en-US" sz="1700" dirty="0">
                <a:latin typeface="Calibri" panose="020F0502020204030204" pitchFamily="34" charset="0"/>
                <a:cs typeface="Calibri" panose="020F0502020204030204" pitchFamily="34" charset="0"/>
              </a:rPr>
              <a:t>Taxpayers who earned wages in tax year 2013 </a:t>
            </a:r>
          </a:p>
          <a:p>
            <a:pPr lvl="1">
              <a:lnSpc>
                <a:spcPct val="100000"/>
              </a:lnSpc>
              <a:spcBef>
                <a:spcPts val="447"/>
              </a:spcBef>
              <a:buClrTx/>
              <a:buFont typeface="Arial" panose="020B0604020202020204" pitchFamily="34" charset="0"/>
              <a:buChar char="•"/>
            </a:pPr>
            <a:r>
              <a:rPr lang="en-US" sz="1700" dirty="0">
                <a:latin typeface="Calibri" panose="020F0502020204030204" pitchFamily="34" charset="0"/>
                <a:cs typeface="Calibri" panose="020F0502020204030204" pitchFamily="34" charset="0"/>
              </a:rPr>
              <a:t>Filed a tax year 2013 tax return between January 31, 2014 and April 15, 2014.</a:t>
            </a:r>
            <a:endParaRPr lang="en-US" sz="700" dirty="0">
              <a:latin typeface="Calibri" panose="020F0502020204030204" pitchFamily="34" charset="0"/>
              <a:cs typeface="Calibri" panose="020F0502020204030204" pitchFamily="34" charset="0"/>
            </a:endParaRPr>
          </a:p>
          <a:p>
            <a:pPr>
              <a:lnSpc>
                <a:spcPct val="100000"/>
              </a:lnSpc>
              <a:spcBef>
                <a:spcPts val="447"/>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The sampling pool was stratified based on gender, age, filing status, tax return preparation method, and adjusted gross income (AGI).</a:t>
            </a:r>
          </a:p>
          <a:p>
            <a:pPr>
              <a:lnSpc>
                <a:spcPct val="100000"/>
              </a:lnSpc>
              <a:spcBef>
                <a:spcPts val="447"/>
              </a:spcBef>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a:lnSpc>
                <a:spcPct val="100000"/>
              </a:lnSpc>
              <a:spcBef>
                <a:spcPts val="447"/>
              </a:spcBef>
              <a:buFont typeface="Arial" panose="020B0604020202020204" pitchFamily="34" charset="0"/>
              <a:buChar char="•"/>
            </a:pPr>
            <a:r>
              <a:rPr lang="en-US" sz="2000" dirty="0">
                <a:solidFill>
                  <a:prstClr val="black"/>
                </a:solidFill>
                <a:latin typeface="Calibri" panose="020F0502020204030204" pitchFamily="34" charset="0"/>
                <a:cs typeface="Calibri" pitchFamily="34" charset="0"/>
              </a:rPr>
              <a:t>IRS provided a contractor with a list of taxpayers who met the criteria in order to complete study recruitment.</a:t>
            </a:r>
          </a:p>
          <a:p>
            <a:pPr>
              <a:lnSpc>
                <a:spcPct val="100000"/>
              </a:lnSpc>
              <a:spcBef>
                <a:spcPts val="447"/>
              </a:spcBef>
              <a:buFont typeface="Arial" panose="020B0604020202020204" pitchFamily="34" charset="0"/>
              <a:buChar char="•"/>
            </a:pPr>
            <a:endParaRPr lang="en-US" sz="400" dirty="0">
              <a:latin typeface="Calibri" panose="020F0502020204030204" pitchFamily="34" charset="0"/>
              <a:cs typeface="Calibri" pitchFamily="34" charset="0"/>
            </a:endParaRPr>
          </a:p>
          <a:p>
            <a:pPr>
              <a:lnSpc>
                <a:spcPct val="100000"/>
              </a:lnSpc>
              <a:spcBef>
                <a:spcPts val="447"/>
              </a:spcBef>
              <a:buFont typeface="Arial" panose="020B0604020202020204" pitchFamily="34" charset="0"/>
              <a:buChar char="•"/>
            </a:pPr>
            <a:r>
              <a:rPr lang="en-US" sz="2000" dirty="0">
                <a:latin typeface="Calibri" panose="020F0502020204030204" pitchFamily="34" charset="0"/>
                <a:cs typeface="Calibri" pitchFamily="34" charset="0"/>
              </a:rPr>
              <a:t>119 taxpayers (80 individual participants and 39 small business participants) were recruited.</a:t>
            </a:r>
          </a:p>
          <a:p>
            <a:pPr marL="0" indent="0">
              <a:lnSpc>
                <a:spcPct val="100000"/>
              </a:lnSpc>
              <a:spcBef>
                <a:spcPts val="447"/>
              </a:spcBef>
            </a:pPr>
            <a:endParaRPr lang="en-US" sz="2100" dirty="0">
              <a:solidFill>
                <a:prstClr val="black"/>
              </a:solidFill>
              <a:latin typeface="Calibri" pitchFamily="34" charset="0"/>
              <a:cs typeface="Calibri" pitchFamily="34" charset="0"/>
            </a:endParaRPr>
          </a:p>
          <a:p>
            <a:pPr marL="0" indent="0">
              <a:lnSpc>
                <a:spcPct val="100000"/>
              </a:lnSpc>
              <a:spcBef>
                <a:spcPts val="447"/>
              </a:spcBef>
            </a:pPr>
            <a:endParaRPr lang="en-US" sz="2100" b="1" dirty="0">
              <a:latin typeface="Calibri" pitchFamily="34" charset="0"/>
              <a:cs typeface="Calibri" pitchFamily="34" charset="0"/>
            </a:endParaRPr>
          </a:p>
        </p:txBody>
      </p:sp>
      <p:sp>
        <p:nvSpPr>
          <p:cNvPr id="4" name="Footer Placeholder 3"/>
          <p:cNvSpPr>
            <a:spLocks noGrp="1"/>
          </p:cNvSpPr>
          <p:nvPr>
            <p:ph type="ftr" sz="quarter" idx="10"/>
          </p:nvPr>
        </p:nvSpPr>
        <p:spPr/>
        <p:txBody>
          <a:bodyPr/>
          <a:lstStyle/>
          <a:p>
            <a:pPr>
              <a:defRPr/>
            </a:pPr>
            <a:endParaRPr lang="en-US" dirty="0" smtClean="0">
              <a:solidFill>
                <a:schemeClr val="tx1"/>
              </a:solidFill>
              <a:cs typeface="Calibri" pitchFamily="34" charset="0"/>
            </a:endParaRPr>
          </a:p>
          <a:p>
            <a:pPr>
              <a:defRPr/>
            </a:pPr>
            <a:endParaRPr lang="en-US" sz="200" b="0" dirty="0">
              <a:solidFill>
                <a:schemeClr val="tx1"/>
              </a:solidFill>
              <a:cs typeface="Calibri" pitchFamily="34" charset="0"/>
            </a:endParaRPr>
          </a:p>
          <a:p>
            <a:pPr>
              <a:defRPr/>
            </a:pPr>
            <a:r>
              <a:rPr lang="en-US" dirty="0" smtClean="0">
                <a:cs typeface="Calibri" pitchFamily="34" charset="0"/>
              </a:rPr>
              <a:t>Testing </a:t>
            </a:r>
            <a:r>
              <a:rPr lang="en-US" dirty="0">
                <a:cs typeface="Calibri" pitchFamily="34" charset="0"/>
              </a:rPr>
              <a:t>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599C"/>
                </a:solidFill>
                <a:cs typeface="Calibri" pitchFamily="34" charset="0"/>
              </a:rPr>
              <a:pPr>
                <a:defRPr/>
              </a:pPr>
              <a:t>4</a:t>
            </a:fld>
            <a:endParaRPr lang="en-US" dirty="0">
              <a:solidFill>
                <a:srgbClr val="00599C"/>
              </a:solidFill>
              <a:cs typeface="Calibri" pitchFamily="34" charset="0"/>
            </a:endParaRPr>
          </a:p>
        </p:txBody>
      </p:sp>
    </p:spTree>
    <p:extLst>
      <p:ext uri="{BB962C8B-B14F-4D97-AF65-F5344CB8AC3E}">
        <p14:creationId xmlns:p14="http://schemas.microsoft.com/office/powerpoint/2010/main" val="323715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315200" cy="342900"/>
          </a:xfrm>
        </p:spPr>
        <p:txBody>
          <a:bodyPr/>
          <a:lstStyle/>
          <a:p>
            <a:r>
              <a:rPr lang="en-US" b="1" dirty="0" smtClean="0">
                <a:latin typeface="Calibri" pitchFamily="34" charset="0"/>
                <a:cs typeface="Calibri" pitchFamily="34" charset="0"/>
              </a:rPr>
              <a:t>Testing Locations</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1219199" y="571500"/>
            <a:ext cx="7315200" cy="4000500"/>
          </a:xfrm>
        </p:spPr>
        <p:txBody>
          <a:bodyPr/>
          <a:lstStyle/>
          <a:p>
            <a:pPr marL="0" indent="0">
              <a:lnSpc>
                <a:spcPct val="100000"/>
              </a:lnSpc>
              <a:spcBef>
                <a:spcPts val="447"/>
              </a:spcBef>
            </a:pPr>
            <a:endParaRPr lang="en-US" sz="400" dirty="0">
              <a:solidFill>
                <a:prstClr val="black"/>
              </a:solidFill>
              <a:latin typeface="Calibri" pitchFamily="34" charset="0"/>
              <a:cs typeface="Calibri" pitchFamily="34" charset="0"/>
            </a:endParaRPr>
          </a:p>
          <a:p>
            <a:pPr>
              <a:lnSpc>
                <a:spcPct val="100000"/>
              </a:lnSpc>
              <a:spcBef>
                <a:spcPts val="447"/>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Four geographically diverse cities were selected to host testing sessions. </a:t>
            </a:r>
            <a:endParaRPr lang="en-US" sz="600" dirty="0">
              <a:latin typeface="Calibri" panose="020F0502020204030204" pitchFamily="34" charset="0"/>
              <a:cs typeface="Calibri" panose="020F0502020204030204" pitchFamily="34" charset="0"/>
            </a:endParaRPr>
          </a:p>
          <a:p>
            <a:pPr>
              <a:lnSpc>
                <a:spcPct val="100000"/>
              </a:lnSpc>
              <a:spcBef>
                <a:spcPts val="447"/>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A total of 12 testing sessions (three per city) were conducted at IRS facilities in Washington, D.C.; Austin, TX; Denver, CO and Atlanta, GA. </a:t>
            </a:r>
          </a:p>
        </p:txBody>
      </p:sp>
      <p:sp>
        <p:nvSpPr>
          <p:cNvPr id="4" name="Footer Placeholder 3"/>
          <p:cNvSpPr>
            <a:spLocks noGrp="1"/>
          </p:cNvSpPr>
          <p:nvPr>
            <p:ph type="ftr" sz="quarter" idx="10"/>
          </p:nvPr>
        </p:nvSpPr>
        <p:spPr/>
        <p:txBody>
          <a:bodyPr/>
          <a:lstStyle/>
          <a:p>
            <a:pPr>
              <a:defRPr/>
            </a:pPr>
            <a:endParaRPr lang="en-US" dirty="0" smtClean="0">
              <a:solidFill>
                <a:schemeClr val="tx1"/>
              </a:solidFill>
              <a:cs typeface="Calibri" pitchFamily="34" charset="0"/>
            </a:endParaRPr>
          </a:p>
          <a:p>
            <a:pPr>
              <a:defRPr/>
            </a:pPr>
            <a:endParaRPr lang="en-US" sz="200" b="0" dirty="0">
              <a:solidFill>
                <a:schemeClr val="tx1"/>
              </a:solidFill>
              <a:cs typeface="Calibri" pitchFamily="34" charset="0"/>
            </a:endParaRPr>
          </a:p>
          <a:p>
            <a:pPr>
              <a:defRPr/>
            </a:pPr>
            <a:r>
              <a:rPr lang="en-US" dirty="0" smtClean="0">
                <a:cs typeface="Calibri" pitchFamily="34" charset="0"/>
              </a:rPr>
              <a:t>Testing </a:t>
            </a:r>
            <a:r>
              <a:rPr lang="en-US" dirty="0">
                <a:cs typeface="Calibri" pitchFamily="34" charset="0"/>
              </a:rPr>
              <a:t>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599C"/>
                </a:solidFill>
                <a:cs typeface="Calibri" pitchFamily="34" charset="0"/>
              </a:rPr>
              <a:pPr>
                <a:defRPr/>
              </a:pPr>
              <a:t>5</a:t>
            </a:fld>
            <a:endParaRPr lang="en-US" dirty="0">
              <a:solidFill>
                <a:srgbClr val="00599C"/>
              </a:solidFill>
              <a:cs typeface="Calibri" pitchFamily="34" charset="0"/>
            </a:endParaRPr>
          </a:p>
        </p:txBody>
      </p:sp>
      <p:pic>
        <p:nvPicPr>
          <p:cNvPr id="6" name="Picture 2" descr="C:\Users\2L6NB\Documents\SBU Data\Outlook Data\ACA Map.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 t="2476" r="500" b="2476"/>
          <a:stretch/>
        </p:blipFill>
        <p:spPr bwMode="auto">
          <a:xfrm>
            <a:off x="2231571" y="2089547"/>
            <a:ext cx="4735286" cy="26083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64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450" y="204787"/>
            <a:ext cx="7424951" cy="366713"/>
          </a:xfrm>
        </p:spPr>
        <p:txBody>
          <a:bodyPr/>
          <a:lstStyle/>
          <a:p>
            <a:r>
              <a:rPr lang="en-US" b="1" dirty="0" smtClean="0">
                <a:latin typeface="Calibri" panose="020F0502020204030204" pitchFamily="34" charset="0"/>
                <a:cs typeface="Calibri" panose="020F0502020204030204" pitchFamily="34" charset="0"/>
              </a:rPr>
              <a:t>Testing Sessions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07613" y="665501"/>
            <a:ext cx="7783987" cy="2549187"/>
          </a:xfrm>
        </p:spPr>
        <p:txBody>
          <a:bodyPr/>
          <a:lstStyle/>
          <a:p>
            <a:pPr marL="0" indent="0">
              <a:lnSpc>
                <a:spcPct val="100000"/>
              </a:lnSpc>
              <a:spcBef>
                <a:spcPts val="0"/>
              </a:spcBef>
            </a:pPr>
            <a:r>
              <a:rPr lang="en-US" dirty="0" smtClean="0">
                <a:latin typeface="Calibri" panose="020F0502020204030204" pitchFamily="34" charset="0"/>
                <a:cs typeface="Calibri" panose="020F0502020204030204" pitchFamily="34" charset="0"/>
              </a:rPr>
              <a:t>Each 90 minute session </a:t>
            </a:r>
            <a:r>
              <a:rPr lang="en-US" dirty="0">
                <a:latin typeface="Calibri" panose="020F0502020204030204" pitchFamily="34" charset="0"/>
                <a:cs typeface="Calibri" panose="020F0502020204030204" pitchFamily="34" charset="0"/>
              </a:rPr>
              <a:t>consisted of a three-part testing sequence </a:t>
            </a:r>
            <a:r>
              <a:rPr lang="en-US" dirty="0" smtClean="0">
                <a:latin typeface="Calibri" panose="020F0502020204030204" pitchFamily="34" charset="0"/>
                <a:cs typeface="Calibri" panose="020F0502020204030204" pitchFamily="34" charset="0"/>
              </a:rPr>
              <a:t>used </a:t>
            </a:r>
            <a:r>
              <a:rPr lang="en-US" dirty="0">
                <a:latin typeface="Calibri" panose="020F0502020204030204" pitchFamily="34" charset="0"/>
                <a:cs typeface="Calibri" panose="020F0502020204030204" pitchFamily="34" charset="0"/>
              </a:rPr>
              <a:t>to evaluate </a:t>
            </a:r>
            <a:r>
              <a:rPr lang="en-US" dirty="0" smtClean="0">
                <a:latin typeface="Calibri" panose="020F0502020204030204" pitchFamily="34" charset="0"/>
                <a:cs typeface="Calibri" panose="020F0502020204030204" pitchFamily="34" charset="0"/>
              </a:rPr>
              <a:t>the Health </a:t>
            </a:r>
            <a:r>
              <a:rPr lang="en-US" dirty="0">
                <a:latin typeface="Calibri" panose="020F0502020204030204" pitchFamily="34" charset="0"/>
                <a:cs typeface="Calibri" panose="020F0502020204030204" pitchFamily="34" charset="0"/>
              </a:rPr>
              <a:t>Care </a:t>
            </a:r>
            <a:r>
              <a:rPr lang="en-US" dirty="0" smtClean="0">
                <a:latin typeface="Calibri" panose="020F0502020204030204" pitchFamily="34" charset="0"/>
                <a:cs typeface="Calibri" panose="020F0502020204030204" pitchFamily="34" charset="0"/>
              </a:rPr>
              <a:t>Detail phone line </a:t>
            </a:r>
            <a:r>
              <a:rPr lang="en-US" dirty="0">
                <a:latin typeface="Calibri" panose="020F0502020204030204" pitchFamily="34" charset="0"/>
                <a:cs typeface="Calibri" panose="020F0502020204030204" pitchFamily="34" charset="0"/>
              </a:rPr>
              <a:t>and the </a:t>
            </a:r>
            <a:r>
              <a:rPr lang="en-US" dirty="0" smtClean="0">
                <a:latin typeface="Calibri" panose="020F0502020204030204" pitchFamily="34" charset="0"/>
                <a:cs typeface="Calibri" panose="020F0502020204030204" pitchFamily="34" charset="0"/>
              </a:rPr>
              <a:t>Automated </a:t>
            </a:r>
            <a:r>
              <a:rPr lang="en-US" dirty="0">
                <a:latin typeface="Calibri" panose="020F0502020204030204" pitchFamily="34" charset="0"/>
                <a:cs typeface="Calibri" panose="020F0502020204030204" pitchFamily="34" charset="0"/>
              </a:rPr>
              <a:t>ACA </a:t>
            </a:r>
            <a:r>
              <a:rPr lang="en-US" dirty="0" smtClean="0">
                <a:latin typeface="Calibri" panose="020F0502020204030204" pitchFamily="34" charset="0"/>
                <a:cs typeface="Calibri" panose="020F0502020204030204" pitchFamily="34" charset="0"/>
              </a:rPr>
              <a:t>Information phone line:</a:t>
            </a:r>
          </a:p>
          <a:p>
            <a:pPr marL="0" indent="0">
              <a:lnSpc>
                <a:spcPct val="100000"/>
              </a:lnSpc>
              <a:spcBef>
                <a:spcPts val="0"/>
              </a:spcBef>
            </a:pPr>
            <a:endParaRPr lang="en-US" sz="700"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b="1" dirty="0" smtClean="0">
                <a:latin typeface="Calibri" pitchFamily="34" charset="0"/>
                <a:cs typeface="Calibri" pitchFamily="34" charset="0"/>
              </a:rPr>
              <a:t>Comprehension </a:t>
            </a:r>
            <a:r>
              <a:rPr lang="en-US" b="1" dirty="0">
                <a:latin typeface="Calibri" pitchFamily="34" charset="0"/>
                <a:cs typeface="Calibri" pitchFamily="34" charset="0"/>
              </a:rPr>
              <a:t>Testing</a:t>
            </a:r>
            <a:r>
              <a:rPr lang="en-US" dirty="0">
                <a:latin typeface="Calibri" pitchFamily="34" charset="0"/>
                <a:cs typeface="Calibri" pitchFamily="34" charset="0"/>
              </a:rPr>
              <a:t>: </a:t>
            </a:r>
            <a:r>
              <a:rPr lang="en-US" dirty="0" smtClean="0">
                <a:latin typeface="Calibri" pitchFamily="34" charset="0"/>
                <a:cs typeface="Calibri" pitchFamily="34" charset="0"/>
              </a:rPr>
              <a:t>Participants </a:t>
            </a:r>
            <a:r>
              <a:rPr lang="en-US" dirty="0">
                <a:latin typeface="Calibri" pitchFamily="34" charset="0"/>
                <a:cs typeface="Calibri" pitchFamily="34" charset="0"/>
              </a:rPr>
              <a:t>were provided a series of fictional </a:t>
            </a:r>
            <a:r>
              <a:rPr lang="en-US" dirty="0" smtClean="0">
                <a:latin typeface="Calibri" pitchFamily="34" charset="0"/>
                <a:cs typeface="Calibri" pitchFamily="34" charset="0"/>
              </a:rPr>
              <a:t>scenarios and asked </a:t>
            </a:r>
            <a:r>
              <a:rPr lang="en-US" dirty="0">
                <a:latin typeface="Calibri" pitchFamily="34" charset="0"/>
                <a:cs typeface="Calibri" pitchFamily="34" charset="0"/>
              </a:rPr>
              <a:t>to answer comprehension questions. </a:t>
            </a:r>
            <a:endParaRPr lang="en-US" dirty="0" smtClean="0">
              <a:latin typeface="Calibri" pitchFamily="34" charset="0"/>
              <a:cs typeface="Calibri" pitchFamily="34" charset="0"/>
            </a:endParaRPr>
          </a:p>
          <a:p>
            <a:pPr>
              <a:lnSpc>
                <a:spcPct val="100000"/>
              </a:lnSpc>
              <a:spcBef>
                <a:spcPts val="0"/>
              </a:spcBef>
              <a:buFont typeface="Arial" panose="020B0604020202020204" pitchFamily="34" charset="0"/>
              <a:buChar char="•"/>
            </a:pPr>
            <a:endParaRPr lang="en-US" sz="700" dirty="0">
              <a:latin typeface="Calibri" pitchFamily="34" charset="0"/>
              <a:cs typeface="Calibri" pitchFamily="34" charset="0"/>
            </a:endParaRPr>
          </a:p>
          <a:p>
            <a:pPr>
              <a:lnSpc>
                <a:spcPct val="100000"/>
              </a:lnSpc>
              <a:spcBef>
                <a:spcPts val="0"/>
              </a:spcBef>
              <a:buFont typeface="Arial" panose="020B0604020202020204" pitchFamily="34" charset="0"/>
              <a:buChar char="•"/>
            </a:pPr>
            <a:r>
              <a:rPr lang="en-US" b="1" dirty="0" smtClean="0">
                <a:latin typeface="Calibri" pitchFamily="34" charset="0"/>
                <a:cs typeface="Calibri" pitchFamily="34" charset="0"/>
              </a:rPr>
              <a:t>Toll-Free </a:t>
            </a:r>
            <a:r>
              <a:rPr lang="en-US" b="1" dirty="0">
                <a:latin typeface="Calibri" pitchFamily="34" charset="0"/>
                <a:cs typeface="Calibri" pitchFamily="34" charset="0"/>
              </a:rPr>
              <a:t>Ratings Sheet</a:t>
            </a:r>
            <a:r>
              <a:rPr lang="en-US" dirty="0">
                <a:latin typeface="Calibri" pitchFamily="34" charset="0"/>
                <a:cs typeface="Calibri" pitchFamily="34" charset="0"/>
              </a:rPr>
              <a:t>: Participants </a:t>
            </a:r>
            <a:r>
              <a:rPr lang="en-US" dirty="0" smtClean="0">
                <a:latin typeface="Calibri" pitchFamily="34" charset="0"/>
                <a:cs typeface="Calibri" pitchFamily="34" charset="0"/>
              </a:rPr>
              <a:t>then completed </a:t>
            </a:r>
            <a:r>
              <a:rPr lang="en-US" dirty="0">
                <a:latin typeface="Calibri" pitchFamily="34" charset="0"/>
                <a:cs typeface="Calibri" pitchFamily="34" charset="0"/>
              </a:rPr>
              <a:t>a </a:t>
            </a:r>
            <a:r>
              <a:rPr lang="en-US" dirty="0" smtClean="0">
                <a:latin typeface="Calibri" pitchFamily="34" charset="0"/>
                <a:cs typeface="Calibri" pitchFamily="34" charset="0"/>
              </a:rPr>
              <a:t> </a:t>
            </a:r>
            <a:r>
              <a:rPr lang="en-US" dirty="0">
                <a:latin typeface="Calibri" pitchFamily="34" charset="0"/>
                <a:cs typeface="Calibri" pitchFamily="34" charset="0"/>
              </a:rPr>
              <a:t>questionnaire evaluating their experience using the toll-free automated line</a:t>
            </a:r>
            <a:r>
              <a:rPr lang="en-US" dirty="0" smtClean="0">
                <a:latin typeface="Calibri" pitchFamily="34" charset="0"/>
                <a:cs typeface="Calibri" pitchFamily="34" charset="0"/>
              </a:rPr>
              <a:t>.</a:t>
            </a:r>
          </a:p>
          <a:p>
            <a:pPr>
              <a:lnSpc>
                <a:spcPct val="100000"/>
              </a:lnSpc>
              <a:spcBef>
                <a:spcPts val="0"/>
              </a:spcBef>
              <a:buFont typeface="Arial" panose="020B0604020202020204" pitchFamily="34" charset="0"/>
              <a:buChar char="•"/>
            </a:pPr>
            <a:endParaRPr lang="en-US" sz="700" dirty="0">
              <a:latin typeface="Calibri" pitchFamily="34" charset="0"/>
              <a:cs typeface="Calibri" pitchFamily="34" charset="0"/>
            </a:endParaRPr>
          </a:p>
          <a:p>
            <a:pPr>
              <a:lnSpc>
                <a:spcPct val="100000"/>
              </a:lnSpc>
              <a:spcBef>
                <a:spcPts val="0"/>
              </a:spcBef>
              <a:buFont typeface="Arial" panose="020B0604020202020204" pitchFamily="34" charset="0"/>
              <a:buChar char="•"/>
            </a:pPr>
            <a:r>
              <a:rPr lang="en-US" b="1" dirty="0" smtClean="0">
                <a:latin typeface="Calibri" pitchFamily="34" charset="0"/>
                <a:cs typeface="Calibri" pitchFamily="34" charset="0"/>
              </a:rPr>
              <a:t>Focus </a:t>
            </a:r>
            <a:r>
              <a:rPr lang="en-US" b="1" dirty="0">
                <a:latin typeface="Calibri" pitchFamily="34" charset="0"/>
                <a:cs typeface="Calibri" pitchFamily="34" charset="0"/>
              </a:rPr>
              <a:t>Group</a:t>
            </a:r>
            <a:r>
              <a:rPr lang="en-US" dirty="0">
                <a:latin typeface="Calibri" pitchFamily="34" charset="0"/>
                <a:cs typeface="Calibri" pitchFamily="34" charset="0"/>
              </a:rPr>
              <a:t>: Participants shared their overall user experience and </a:t>
            </a:r>
            <a:r>
              <a:rPr lang="en-US" dirty="0" smtClean="0">
                <a:latin typeface="Calibri" pitchFamily="34" charset="0"/>
                <a:cs typeface="Calibri" pitchFamily="34" charset="0"/>
              </a:rPr>
              <a:t>recommendations during </a:t>
            </a:r>
            <a:r>
              <a:rPr lang="en-US" dirty="0">
                <a:latin typeface="Calibri" pitchFamily="34" charset="0"/>
                <a:cs typeface="Calibri" pitchFamily="34" charset="0"/>
              </a:rPr>
              <a:t>a focus group discussion.</a:t>
            </a:r>
          </a:p>
          <a:p>
            <a:endParaRPr lang="en-US" dirty="0"/>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70C0"/>
                </a:solidFill>
              </a:rPr>
              <a:pPr>
                <a:defRPr/>
              </a:pPr>
              <a:t>6</a:t>
            </a:fld>
            <a:endParaRPr lang="en-US"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29" y="3214688"/>
            <a:ext cx="6471330" cy="162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868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310" y="204787"/>
            <a:ext cx="7490090" cy="423863"/>
          </a:xfrm>
        </p:spPr>
        <p:txBody>
          <a:bodyPr/>
          <a:lstStyle/>
          <a:p>
            <a:r>
              <a:rPr lang="en-US" b="1" dirty="0" smtClean="0">
                <a:latin typeface="Calibri" panose="020F0502020204030204" pitchFamily="34" charset="0"/>
                <a:cs typeface="Calibri" panose="020F0502020204030204" pitchFamily="34" charset="0"/>
              </a:rPr>
              <a:t>Comprehension Testing</a:t>
            </a:r>
            <a:endParaRPr lang="en-US" b="1"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70C0"/>
                </a:solidFill>
              </a:rPr>
              <a:pPr>
                <a:defRPr/>
              </a:pPr>
              <a:t>7</a:t>
            </a:fld>
            <a:endParaRPr lang="en-US" dirty="0">
              <a:solidFill>
                <a:srgbClr val="0070C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691"/>
          <a:stretch/>
        </p:blipFill>
        <p:spPr bwMode="auto">
          <a:xfrm>
            <a:off x="1066800" y="1768079"/>
            <a:ext cx="7924800" cy="13930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16691"/>
          <a:stretch/>
        </p:blipFill>
        <p:spPr bwMode="auto">
          <a:xfrm>
            <a:off x="1066795" y="3320951"/>
            <a:ext cx="7924802" cy="14144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066800" y="628650"/>
            <a:ext cx="7924800" cy="1271843"/>
          </a:xfrm>
          <a:prstGeom prst="rect">
            <a:avLst/>
          </a:prstGeom>
        </p:spPr>
        <p:txBody>
          <a:bodyPr wrap="square" lIns="81637" tIns="40819" rIns="81637" bIns="40819">
            <a:spAutoFit/>
          </a:bodyPr>
          <a:lstStyle/>
          <a:p>
            <a:pPr marL="306139" indent="-306139">
              <a:buFont typeface="Arial" panose="020B0604020202020204" pitchFamily="34" charset="0"/>
              <a:buChar char="•"/>
            </a:pPr>
            <a:r>
              <a:rPr lang="en-US" sz="1700" dirty="0">
                <a:latin typeface="Calibri" panose="020F0502020204030204" pitchFamily="34" charset="0"/>
                <a:cs typeface="Calibri" panose="020F0502020204030204" pitchFamily="34" charset="0"/>
              </a:rPr>
              <a:t>To facilitate a realistic experience, participants were provided fictional scenarios (based on the automated content) to use while calling into the toll-free line. Participants were asked to answer comprehension questions to determine how well they understood the information.</a:t>
            </a:r>
          </a:p>
          <a:p>
            <a:pPr marL="306139" indent="-306139">
              <a:buFont typeface="Arial" panose="020B0604020202020204" pitchFamily="34" charset="0"/>
              <a:buChar char="•"/>
            </a:pPr>
            <a:endParaRPr lang="en-US"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185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310" y="204787"/>
            <a:ext cx="7490090" cy="423863"/>
          </a:xfrm>
        </p:spPr>
        <p:txBody>
          <a:bodyPr/>
          <a:lstStyle/>
          <a:p>
            <a:r>
              <a:rPr lang="en-US" b="1" dirty="0" smtClean="0">
                <a:latin typeface="Calibri" panose="020F0502020204030204" pitchFamily="34" charset="0"/>
                <a:cs typeface="Calibri" panose="020F0502020204030204" pitchFamily="34" charset="0"/>
              </a:rPr>
              <a:t>Toll Free Ratings and Focus Groups</a:t>
            </a:r>
            <a:endParaRPr lang="en-US" b="1"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p:txBody>
          <a:bodyPr/>
          <a:lstStyle/>
          <a:p>
            <a:pPr>
              <a:defRPr/>
            </a:pPr>
            <a:fld id="{F82992A1-52C0-4AF9-B797-A3631C12A0E1}" type="slidenum">
              <a:rPr lang="en-US" smtClean="0">
                <a:solidFill>
                  <a:srgbClr val="0070C0"/>
                </a:solidFill>
              </a:rPr>
              <a:pPr>
                <a:defRPr/>
              </a:pPr>
              <a:t>8</a:t>
            </a:fld>
            <a:endParaRPr lang="en-US" dirty="0">
              <a:solidFill>
                <a:srgbClr val="0070C0"/>
              </a:solidFill>
            </a:endParaRPr>
          </a:p>
        </p:txBody>
      </p:sp>
      <p:sp>
        <p:nvSpPr>
          <p:cNvPr id="6" name="Rectangle 5"/>
          <p:cNvSpPr/>
          <p:nvPr/>
        </p:nvSpPr>
        <p:spPr>
          <a:xfrm>
            <a:off x="1056290" y="607621"/>
            <a:ext cx="7696200" cy="1098719"/>
          </a:xfrm>
          <a:prstGeom prst="rect">
            <a:avLst/>
          </a:prstGeom>
        </p:spPr>
        <p:txBody>
          <a:bodyPr wrap="square" lIns="81637" tIns="40819" rIns="81637" bIns="40819">
            <a:spAutoFit/>
          </a:bodyPr>
          <a:lstStyle/>
          <a:p>
            <a:pPr marL="306139" indent="-306139">
              <a:buFont typeface="Arial" panose="020B0604020202020204" pitchFamily="34" charset="0"/>
              <a:buChar char="•"/>
            </a:pPr>
            <a:r>
              <a:rPr lang="en-US" dirty="0">
                <a:latin typeface="Calibri" panose="020F0502020204030204" pitchFamily="34" charset="0"/>
                <a:cs typeface="Calibri" pitchFamily="34" charset="0"/>
              </a:rPr>
              <a:t>As part of the testing session, participants were asked to </a:t>
            </a:r>
            <a:r>
              <a:rPr lang="en-US" dirty="0" smtClean="0">
                <a:latin typeface="Calibri" panose="020F0502020204030204" pitchFamily="34" charset="0"/>
                <a:cs typeface="Calibri" pitchFamily="34" charset="0"/>
              </a:rPr>
              <a:t>rate their experience</a:t>
            </a:r>
            <a:r>
              <a:rPr lang="en-US" dirty="0">
                <a:latin typeface="Calibri" panose="020F0502020204030204" pitchFamily="34" charset="0"/>
                <a:cs typeface="Calibri" pitchFamily="34" charset="0"/>
              </a:rPr>
              <a:t>, overall satisfaction, and future willingness to </a:t>
            </a:r>
            <a:r>
              <a:rPr lang="en-US" dirty="0" smtClean="0">
                <a:latin typeface="Calibri" panose="020F0502020204030204" pitchFamily="34" charset="0"/>
                <a:cs typeface="Calibri" pitchFamily="34" charset="0"/>
              </a:rPr>
              <a:t>use </a:t>
            </a:r>
            <a:r>
              <a:rPr lang="en-US" dirty="0">
                <a:latin typeface="Calibri" panose="020F0502020204030204" pitchFamily="34" charset="0"/>
                <a:cs typeface="Calibri" pitchFamily="34" charset="0"/>
              </a:rPr>
              <a:t>the ACA toll-free automated phone </a:t>
            </a:r>
            <a:r>
              <a:rPr lang="en-US" dirty="0" smtClean="0">
                <a:latin typeface="Calibri" panose="020F0502020204030204" pitchFamily="34" charset="0"/>
                <a:cs typeface="Calibri" panose="020F0502020204030204" pitchFamily="34" charset="0"/>
              </a:rPr>
              <a:t>line using </a:t>
            </a:r>
            <a:r>
              <a:rPr lang="en-US" dirty="0">
                <a:latin typeface="Calibri" panose="020F0502020204030204" pitchFamily="34" charset="0"/>
                <a:cs typeface="Calibri" panose="020F0502020204030204" pitchFamily="34" charset="0"/>
              </a:rPr>
              <a:t>a </a:t>
            </a:r>
            <a:r>
              <a:rPr lang="en-US" dirty="0" smtClean="0">
                <a:latin typeface="Calibri" panose="020F0502020204030204" pitchFamily="34" charset="0"/>
                <a:cs typeface="Calibri" panose="020F0502020204030204" pitchFamily="34" charset="0"/>
              </a:rPr>
              <a:t>four-point </a:t>
            </a:r>
            <a:r>
              <a:rPr lang="en-US" dirty="0">
                <a:latin typeface="Calibri" panose="020F0502020204030204" pitchFamily="34" charset="0"/>
                <a:cs typeface="Calibri" panose="020F0502020204030204" pitchFamily="34" charset="0"/>
              </a:rPr>
              <a:t>rating scale</a:t>
            </a:r>
            <a:r>
              <a:rPr lang="en-US" dirty="0" smtClean="0">
                <a:latin typeface="Calibri" panose="020F0502020204030204" pitchFamily="34" charset="0"/>
                <a:cs typeface="Calibri" panose="020F0502020204030204" pitchFamily="34" charset="0"/>
              </a:rPr>
              <a:t>.</a:t>
            </a:r>
          </a:p>
          <a:p>
            <a:endParaRPr lang="en-US" sz="1800" dirty="0">
              <a:latin typeface="Calibri" panose="020F0502020204030204" pitchFamily="34" charset="0"/>
              <a:cs typeface="Calibri" panose="020F0502020204030204" pitchFamily="34" charset="0"/>
            </a:endParaRPr>
          </a:p>
        </p:txBody>
      </p:sp>
      <p:sp>
        <p:nvSpPr>
          <p:cNvPr id="8" name="Rectangle 7"/>
          <p:cNvSpPr/>
          <p:nvPr/>
        </p:nvSpPr>
        <p:spPr>
          <a:xfrm>
            <a:off x="1008980" y="4255141"/>
            <a:ext cx="7901152" cy="579346"/>
          </a:xfrm>
          <a:prstGeom prst="rect">
            <a:avLst/>
          </a:prstGeom>
        </p:spPr>
        <p:txBody>
          <a:bodyPr wrap="square" lIns="81637" tIns="40819" rIns="81637" bIns="40819">
            <a:spAutoFit/>
          </a:bodyPr>
          <a:lstStyle/>
          <a:p>
            <a:pPr marL="306139" indent="-306139">
              <a:buFont typeface="Arial" panose="020B0604020202020204" pitchFamily="34" charset="0"/>
              <a:buChar char="•"/>
            </a:pPr>
            <a:r>
              <a:rPr lang="en-US" dirty="0" smtClean="0">
                <a:latin typeface="Calibri" panose="020F0502020204030204" pitchFamily="34" charset="0"/>
                <a:cs typeface="Calibri" panose="020F0502020204030204" pitchFamily="34" charset="0"/>
              </a:rPr>
              <a:t>During the focus group portion of the testing session, </a:t>
            </a:r>
            <a:r>
              <a:rPr lang="en-US" dirty="0">
                <a:latin typeface="Calibri" panose="020F0502020204030204" pitchFamily="34" charset="0"/>
                <a:cs typeface="Calibri" panose="020F0502020204030204" pitchFamily="34" charset="0"/>
              </a:rPr>
              <a:t>participants were asked to share </a:t>
            </a:r>
            <a:r>
              <a:rPr lang="en-US" dirty="0" smtClean="0">
                <a:latin typeface="Calibri" panose="020F0502020204030204" pitchFamily="34" charset="0"/>
                <a:cs typeface="Calibri" panose="020F0502020204030204" pitchFamily="34" charset="0"/>
              </a:rPr>
              <a:t>feedback on their experience </a:t>
            </a:r>
            <a:r>
              <a:rPr lang="en-US" dirty="0">
                <a:latin typeface="Calibri" panose="020F0502020204030204" pitchFamily="34" charset="0"/>
                <a:cs typeface="Calibri" panose="020F0502020204030204" pitchFamily="34" charset="0"/>
              </a:rPr>
              <a:t>and </a:t>
            </a:r>
            <a:r>
              <a:rPr lang="en-US" dirty="0" smtClean="0">
                <a:latin typeface="Calibri" panose="020F0502020204030204" pitchFamily="34" charset="0"/>
                <a:cs typeface="Calibri" panose="020F0502020204030204" pitchFamily="34" charset="0"/>
              </a:rPr>
              <a:t>provide recommendations for improvement. </a:t>
            </a:r>
            <a:endParaRPr lang="en-US"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46682"/>
          <a:stretch/>
        </p:blipFill>
        <p:spPr>
          <a:xfrm>
            <a:off x="2309376" y="1435830"/>
            <a:ext cx="5190028" cy="2819311"/>
          </a:xfrm>
          <a:prstGeom prst="rect">
            <a:avLst/>
          </a:prstGeom>
          <a:ln w="3175">
            <a:solidFill>
              <a:schemeClr val="tx1"/>
            </a:solidFill>
          </a:ln>
        </p:spPr>
      </p:pic>
    </p:spTree>
    <p:extLst>
      <p:ext uri="{BB962C8B-B14F-4D97-AF65-F5344CB8AC3E}">
        <p14:creationId xmlns:p14="http://schemas.microsoft.com/office/powerpoint/2010/main" val="4123636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87"/>
            <a:ext cx="7467600" cy="366713"/>
          </a:xfrm>
        </p:spPr>
        <p:txBody>
          <a:bodyPr/>
          <a:lstStyle/>
          <a:p>
            <a:r>
              <a:rPr lang="en-US" b="1" dirty="0" smtClean="0">
                <a:latin typeface="Calibri" panose="020F0502020204030204" pitchFamily="34" charset="0"/>
                <a:cs typeface="Calibri" panose="020F0502020204030204" pitchFamily="34" charset="0"/>
              </a:rPr>
              <a:t>Comprehension Testing Findings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19200" y="628650"/>
            <a:ext cx="7467600" cy="4171950"/>
          </a:xfrm>
        </p:spPr>
        <p:txBody>
          <a:bodyPr/>
          <a:lstStyle/>
          <a:p>
            <a:pPr>
              <a:lnSpc>
                <a:spcPct val="100000"/>
              </a:lnSpc>
              <a:spcBef>
                <a:spcPts val="0"/>
              </a:spcBef>
              <a:buFont typeface="Arial" panose="020B0604020202020204" pitchFamily="34" charset="0"/>
              <a:buChar char="•"/>
            </a:pPr>
            <a:r>
              <a:rPr lang="en-US" sz="1700" dirty="0">
                <a:solidFill>
                  <a:prstClr val="black"/>
                </a:solidFill>
                <a:latin typeface="Calibri" pitchFamily="34" charset="0"/>
                <a:cs typeface="Calibri" pitchFamily="34" charset="0"/>
              </a:rPr>
              <a:t>Overall, both individual and small business participants experienced difficulty navigating the toll-free line and often were not able to reach the intended information.</a:t>
            </a:r>
          </a:p>
          <a:p>
            <a:pPr>
              <a:lnSpc>
                <a:spcPct val="100000"/>
              </a:lnSpc>
              <a:spcBef>
                <a:spcPts val="0"/>
              </a:spcBef>
              <a:buFont typeface="Arial" panose="020B0604020202020204" pitchFamily="34" charset="0"/>
              <a:buChar char="•"/>
            </a:pPr>
            <a:endParaRPr lang="en-US" sz="600" dirty="0">
              <a:solidFill>
                <a:prstClr val="black"/>
              </a:solidFill>
              <a:latin typeface="Calibri" pitchFamily="34" charset="0"/>
              <a:cs typeface="Calibri" pitchFamily="34" charset="0"/>
            </a:endParaRPr>
          </a:p>
          <a:p>
            <a:pPr>
              <a:lnSpc>
                <a:spcPct val="100000"/>
              </a:lnSpc>
              <a:spcBef>
                <a:spcPts val="0"/>
              </a:spcBef>
              <a:buFont typeface="Arial" panose="020B0604020202020204" pitchFamily="34" charset="0"/>
              <a:buChar char="•"/>
            </a:pPr>
            <a:r>
              <a:rPr lang="en-US" sz="1700" dirty="0">
                <a:latin typeface="Calibri" pitchFamily="34" charset="0"/>
                <a:cs typeface="Calibri" pitchFamily="34" charset="0"/>
              </a:rPr>
              <a:t>Across all scenarios, </a:t>
            </a:r>
            <a:r>
              <a:rPr lang="en-US" sz="1700" b="1" dirty="0">
                <a:latin typeface="Calibri" pitchFamily="34" charset="0"/>
                <a:cs typeface="Calibri" pitchFamily="34" charset="0"/>
              </a:rPr>
              <a:t>80% </a:t>
            </a:r>
            <a:r>
              <a:rPr lang="en-US" sz="1700" dirty="0">
                <a:latin typeface="Calibri" pitchFamily="34" charset="0"/>
                <a:cs typeface="Calibri" pitchFamily="34" charset="0"/>
              </a:rPr>
              <a:t>to </a:t>
            </a:r>
            <a:r>
              <a:rPr lang="en-US" sz="1700" b="1" dirty="0">
                <a:latin typeface="Calibri" pitchFamily="34" charset="0"/>
                <a:cs typeface="Calibri" pitchFamily="34" charset="0"/>
              </a:rPr>
              <a:t>100% </a:t>
            </a:r>
            <a:r>
              <a:rPr lang="en-US" sz="1700" dirty="0">
                <a:latin typeface="Calibri" pitchFamily="34" charset="0"/>
                <a:cs typeface="Calibri" pitchFamily="34" charset="0"/>
              </a:rPr>
              <a:t>of individual participants correctly identified either IRS.gov or Healthcare.gov as sources for additional information compared to </a:t>
            </a:r>
            <a:r>
              <a:rPr lang="en-US" sz="1700" b="1" dirty="0">
                <a:latin typeface="Calibri" pitchFamily="34" charset="0"/>
                <a:cs typeface="Calibri" pitchFamily="34" charset="0"/>
              </a:rPr>
              <a:t>45% </a:t>
            </a:r>
            <a:r>
              <a:rPr lang="en-US" sz="1700" dirty="0">
                <a:latin typeface="Calibri" pitchFamily="34" charset="0"/>
                <a:cs typeface="Calibri" pitchFamily="34" charset="0"/>
              </a:rPr>
              <a:t>to </a:t>
            </a:r>
            <a:r>
              <a:rPr lang="en-US" sz="1700" b="1" dirty="0">
                <a:latin typeface="Calibri" pitchFamily="34" charset="0"/>
                <a:cs typeface="Calibri" pitchFamily="34" charset="0"/>
              </a:rPr>
              <a:t>75% </a:t>
            </a:r>
            <a:r>
              <a:rPr lang="en-US" sz="1700" dirty="0">
                <a:latin typeface="Calibri" pitchFamily="34" charset="0"/>
                <a:cs typeface="Calibri" pitchFamily="34" charset="0"/>
              </a:rPr>
              <a:t>of small business participants.</a:t>
            </a:r>
          </a:p>
          <a:p>
            <a:pPr>
              <a:lnSpc>
                <a:spcPct val="100000"/>
              </a:lnSpc>
              <a:spcBef>
                <a:spcPts val="0"/>
              </a:spcBef>
              <a:buFont typeface="Arial" panose="020B0604020202020204" pitchFamily="34" charset="0"/>
              <a:buChar char="•"/>
            </a:pPr>
            <a:endParaRPr lang="en-US" sz="600" dirty="0">
              <a:latin typeface="Calibri" pitchFamily="34" charset="0"/>
              <a:cs typeface="Calibri" pitchFamily="34" charset="0"/>
            </a:endParaRPr>
          </a:p>
          <a:p>
            <a:pPr>
              <a:lnSpc>
                <a:spcPct val="100000"/>
              </a:lnSpc>
              <a:spcBef>
                <a:spcPts val="0"/>
              </a:spcBef>
              <a:buFont typeface="Arial" panose="020B0604020202020204" pitchFamily="34" charset="0"/>
              <a:buChar char="•"/>
            </a:pPr>
            <a:r>
              <a:rPr lang="en-US" sz="1700" dirty="0">
                <a:latin typeface="Calibri" pitchFamily="34" charset="0"/>
                <a:cs typeface="Calibri" pitchFamily="34" charset="0"/>
              </a:rPr>
              <a:t>Nearly half (</a:t>
            </a:r>
            <a:r>
              <a:rPr lang="en-US" sz="1700" b="1" dirty="0">
                <a:latin typeface="Calibri" pitchFamily="34" charset="0"/>
                <a:cs typeface="Calibri" pitchFamily="34" charset="0"/>
              </a:rPr>
              <a:t>46%</a:t>
            </a:r>
            <a:r>
              <a:rPr lang="en-US" sz="1700" dirty="0">
                <a:latin typeface="Calibri" pitchFamily="34" charset="0"/>
                <a:cs typeface="Calibri" pitchFamily="34" charset="0"/>
              </a:rPr>
              <a:t>) of all responses from small business participants and over three quarters (</a:t>
            </a:r>
            <a:r>
              <a:rPr lang="en-US" sz="1700" b="1" dirty="0">
                <a:latin typeface="Calibri" pitchFamily="34" charset="0"/>
                <a:cs typeface="Calibri" pitchFamily="34" charset="0"/>
              </a:rPr>
              <a:t>76%</a:t>
            </a:r>
            <a:r>
              <a:rPr lang="en-US" sz="1700" dirty="0">
                <a:latin typeface="Calibri" pitchFamily="34" charset="0"/>
                <a:cs typeface="Calibri" pitchFamily="34" charset="0"/>
              </a:rPr>
              <a:t>)</a:t>
            </a:r>
            <a:r>
              <a:rPr lang="en-US" sz="1700" b="1" dirty="0">
                <a:latin typeface="Calibri" pitchFamily="34" charset="0"/>
                <a:cs typeface="Calibri" pitchFamily="34" charset="0"/>
              </a:rPr>
              <a:t> </a:t>
            </a:r>
            <a:r>
              <a:rPr lang="en-US" sz="1700" dirty="0">
                <a:latin typeface="Calibri" pitchFamily="34" charset="0"/>
                <a:cs typeface="Calibri" pitchFamily="34" charset="0"/>
              </a:rPr>
              <a:t>of all responses from individual participants reveal that participants self-reported being unable to successfully resolve their issue in the allotted time.</a:t>
            </a:r>
          </a:p>
          <a:p>
            <a:pPr>
              <a:lnSpc>
                <a:spcPct val="100000"/>
              </a:lnSpc>
              <a:spcBef>
                <a:spcPts val="0"/>
              </a:spcBef>
              <a:buFont typeface="Arial" panose="020B0604020202020204" pitchFamily="34" charset="0"/>
              <a:buChar char="•"/>
            </a:pPr>
            <a:endParaRPr lang="en-US" sz="600" dirty="0">
              <a:solidFill>
                <a:prstClr val="black"/>
              </a:solidFill>
              <a:latin typeface="Calibri" pitchFamily="34" charset="0"/>
              <a:cs typeface="Calibri" pitchFamily="34" charset="0"/>
            </a:endParaRPr>
          </a:p>
          <a:p>
            <a:pPr>
              <a:lnSpc>
                <a:spcPct val="100000"/>
              </a:lnSpc>
              <a:spcBef>
                <a:spcPts val="0"/>
              </a:spcBef>
              <a:buFont typeface="Arial" panose="020B0604020202020204" pitchFamily="34" charset="0"/>
              <a:buChar char="•"/>
            </a:pPr>
            <a:r>
              <a:rPr lang="en-US" sz="1700" dirty="0">
                <a:solidFill>
                  <a:prstClr val="black"/>
                </a:solidFill>
                <a:latin typeface="Calibri" pitchFamily="34" charset="0"/>
                <a:cs typeface="Calibri" pitchFamily="34" charset="0"/>
              </a:rPr>
              <a:t>Approximately </a:t>
            </a:r>
            <a:r>
              <a:rPr lang="en-US" sz="1700" b="1" dirty="0">
                <a:solidFill>
                  <a:prstClr val="black"/>
                </a:solidFill>
                <a:latin typeface="Calibri" pitchFamily="34" charset="0"/>
                <a:cs typeface="Calibri" pitchFamily="34" charset="0"/>
              </a:rPr>
              <a:t>65% </a:t>
            </a:r>
            <a:r>
              <a:rPr lang="en-US" sz="1700" dirty="0">
                <a:solidFill>
                  <a:prstClr val="black"/>
                </a:solidFill>
                <a:latin typeface="Calibri" pitchFamily="34" charset="0"/>
                <a:cs typeface="Calibri" pitchFamily="34" charset="0"/>
              </a:rPr>
              <a:t>of responses from individual participants and </a:t>
            </a:r>
            <a:r>
              <a:rPr lang="en-US" sz="1700" b="1" dirty="0">
                <a:solidFill>
                  <a:prstClr val="black"/>
                </a:solidFill>
                <a:latin typeface="Calibri" pitchFamily="34" charset="0"/>
                <a:cs typeface="Calibri" pitchFamily="34" charset="0"/>
              </a:rPr>
              <a:t>42%</a:t>
            </a:r>
            <a:r>
              <a:rPr lang="en-US" sz="1700" dirty="0">
                <a:solidFill>
                  <a:prstClr val="black"/>
                </a:solidFill>
                <a:latin typeface="Calibri" pitchFamily="34" charset="0"/>
                <a:cs typeface="Calibri" pitchFamily="34" charset="0"/>
              </a:rPr>
              <a:t> of responses from small business participants indicated a desire to speak to an assistor while working through the scenarios.</a:t>
            </a:r>
          </a:p>
          <a:p>
            <a:pPr>
              <a:lnSpc>
                <a:spcPct val="100000"/>
              </a:lnSpc>
              <a:spcBef>
                <a:spcPts val="0"/>
              </a:spcBef>
              <a:buFont typeface="Arial" panose="020B0604020202020204" pitchFamily="34" charset="0"/>
              <a:buChar char="•"/>
            </a:pPr>
            <a:endParaRPr lang="en-US" sz="600" dirty="0">
              <a:solidFill>
                <a:prstClr val="black"/>
              </a:solidFill>
              <a:latin typeface="Calibri" pitchFamily="34" charset="0"/>
              <a:cs typeface="Calibri" pitchFamily="34" charset="0"/>
            </a:endParaRPr>
          </a:p>
          <a:p>
            <a:pPr>
              <a:lnSpc>
                <a:spcPct val="100000"/>
              </a:lnSpc>
              <a:spcBef>
                <a:spcPts val="0"/>
              </a:spcBef>
              <a:buFont typeface="Arial" panose="020B0604020202020204" pitchFamily="34" charset="0"/>
              <a:buChar char="•"/>
            </a:pPr>
            <a:endParaRPr lang="en-US" sz="400" dirty="0">
              <a:solidFill>
                <a:prstClr val="black"/>
              </a:solidFill>
              <a:latin typeface="Calibri" pitchFamily="34" charset="0"/>
              <a:cs typeface="Calibri" pitchFamily="34" charset="0"/>
            </a:endParaRPr>
          </a:p>
          <a:p>
            <a:pPr marL="0" indent="0">
              <a:lnSpc>
                <a:spcPct val="100000"/>
              </a:lnSpc>
              <a:spcBef>
                <a:spcPts val="0"/>
              </a:spcBef>
            </a:pPr>
            <a:endParaRPr lang="en-US" sz="400" dirty="0">
              <a:solidFill>
                <a:prstClr val="black"/>
              </a:solidFill>
              <a:latin typeface="Calibri" pitchFamily="34" charset="0"/>
              <a:cs typeface="Calibri" pitchFamily="34" charset="0"/>
            </a:endParaRPr>
          </a:p>
          <a:p>
            <a:pPr>
              <a:lnSpc>
                <a:spcPct val="100000"/>
              </a:lnSpc>
              <a:spcBef>
                <a:spcPts val="0"/>
              </a:spcBef>
              <a:buFont typeface="Arial" panose="020B0604020202020204" pitchFamily="34" charset="0"/>
              <a:buChar char="•"/>
            </a:pPr>
            <a:endParaRPr lang="en-US" sz="400" b="1" dirty="0">
              <a:solidFill>
                <a:prstClr val="black"/>
              </a:solidFill>
              <a:latin typeface="Calibri" pitchFamily="34" charset="0"/>
              <a:cs typeface="Calibri" pitchFamily="34" charset="0"/>
            </a:endParaRPr>
          </a:p>
          <a:p>
            <a:pPr marL="0" indent="0">
              <a:lnSpc>
                <a:spcPct val="100000"/>
              </a:lnSpc>
              <a:spcBef>
                <a:spcPts val="0"/>
              </a:spcBef>
            </a:pPr>
            <a:endParaRPr lang="en-US" sz="700" dirty="0">
              <a:solidFill>
                <a:prstClr val="black"/>
              </a:solidFill>
              <a:latin typeface="Calibri" pitchFamily="34" charset="0"/>
              <a:cs typeface="Calibri" pitchFamily="34" charset="0"/>
            </a:endParaRPr>
          </a:p>
          <a:p>
            <a:pPr>
              <a:lnSpc>
                <a:spcPct val="100000"/>
              </a:lnSpc>
              <a:spcBef>
                <a:spcPts val="0"/>
              </a:spcBef>
              <a:buFont typeface="Arial" panose="020B0604020202020204" pitchFamily="34" charset="0"/>
              <a:buChar char="•"/>
            </a:pPr>
            <a:endParaRPr lang="en-US" sz="1300" dirty="0">
              <a:solidFill>
                <a:prstClr val="black"/>
              </a:solidFill>
              <a:latin typeface="Calibri" pitchFamily="34" charset="0"/>
              <a:cs typeface="Calibri" pitchFamily="34" charset="0"/>
            </a:endParaRPr>
          </a:p>
          <a:p>
            <a:pPr marL="0" indent="0">
              <a:lnSpc>
                <a:spcPct val="100000"/>
              </a:lnSpc>
              <a:spcBef>
                <a:spcPts val="0"/>
              </a:spcBef>
            </a:pPr>
            <a:endParaRPr lang="en-US" sz="1300" i="1" dirty="0">
              <a:solidFill>
                <a:prstClr val="black"/>
              </a:solidFill>
              <a:latin typeface="Calibri" panose="020F0502020204030204" pitchFamily="34" charset="0"/>
              <a:cs typeface="Calibri" pitchFamily="34" charset="0"/>
            </a:endParaRPr>
          </a:p>
          <a:p>
            <a:pPr marL="0" indent="0">
              <a:lnSpc>
                <a:spcPct val="100000"/>
              </a:lnSpc>
              <a:spcBef>
                <a:spcPts val="0"/>
              </a:spcBef>
            </a:pPr>
            <a:endParaRPr lang="en-US" sz="2000" dirty="0">
              <a:solidFill>
                <a:prstClr val="black"/>
              </a:solidFill>
              <a:latin typeface="Calibri" pitchFamily="34" charset="0"/>
              <a:cs typeface="Calibri" pitchFamily="34" charset="0"/>
            </a:endParaRPr>
          </a:p>
          <a:p>
            <a:pPr marL="0" indent="0"/>
            <a:endParaRPr lang="en-US" sz="2000" dirty="0">
              <a:solidFill>
                <a:prstClr val="black"/>
              </a:solidFill>
              <a:latin typeface="Calibri" pitchFamily="34" charset="0"/>
              <a:cs typeface="Calibri" pitchFamily="34" charset="0"/>
            </a:endParaRPr>
          </a:p>
          <a:p>
            <a:r>
              <a:rPr lang="en-US" dirty="0" smtClean="0">
                <a:solidFill>
                  <a:prstClr val="black"/>
                </a:solidFill>
                <a:latin typeface="Calibri" pitchFamily="34" charset="0"/>
                <a:cs typeface="Calibri" pitchFamily="34" charset="0"/>
              </a:rPr>
              <a:t> </a:t>
            </a:r>
            <a:endParaRPr lang="en-US" dirty="0">
              <a:solidFill>
                <a:prstClr val="black"/>
              </a:solidFill>
              <a:latin typeface="Calibri" pitchFamily="34" charset="0"/>
              <a:cs typeface="Calibri" pitchFamily="34" charset="0"/>
            </a:endParaRPr>
          </a:p>
          <a:p>
            <a:endParaRPr lang="en-US" dirty="0"/>
          </a:p>
        </p:txBody>
      </p:sp>
      <p:sp>
        <p:nvSpPr>
          <p:cNvPr id="4" name="Footer Placeholder 3"/>
          <p:cNvSpPr>
            <a:spLocks noGrp="1"/>
          </p:cNvSpPr>
          <p:nvPr>
            <p:ph type="ftr" sz="quarter" idx="10"/>
          </p:nvPr>
        </p:nvSpPr>
        <p:spPr/>
        <p:txBody>
          <a:bodyPr/>
          <a:lstStyle/>
          <a:p>
            <a:pPr>
              <a:defRPr/>
            </a:pPr>
            <a:r>
              <a:rPr lang="en-US" dirty="0">
                <a:cs typeface="Calibri" pitchFamily="34" charset="0"/>
              </a:rPr>
              <a:t>Testing the Affordable Care Act (ACA) Toll-Free Line| W&amp;I Research and Analysis</a:t>
            </a:r>
          </a:p>
        </p:txBody>
      </p:sp>
      <p:sp>
        <p:nvSpPr>
          <p:cNvPr id="5" name="Slide Number Placeholder 4"/>
          <p:cNvSpPr>
            <a:spLocks noGrp="1"/>
          </p:cNvSpPr>
          <p:nvPr>
            <p:ph type="sldNum" sz="quarter" idx="11"/>
          </p:nvPr>
        </p:nvSpPr>
        <p:spPr>
          <a:xfrm>
            <a:off x="8001000" y="4743450"/>
            <a:ext cx="685800" cy="228600"/>
          </a:xfrm>
        </p:spPr>
        <p:txBody>
          <a:bodyPr/>
          <a:lstStyle/>
          <a:p>
            <a:pPr>
              <a:defRPr/>
            </a:pPr>
            <a:fld id="{F82992A1-52C0-4AF9-B797-A3631C12A0E1}" type="slidenum">
              <a:rPr lang="en-US" smtClean="0">
                <a:solidFill>
                  <a:srgbClr val="0070C0"/>
                </a:solidFill>
              </a:rPr>
              <a:pPr>
                <a:defRPr/>
              </a:pPr>
              <a:t>9</a:t>
            </a:fld>
            <a:endParaRPr lang="en-US" dirty="0">
              <a:solidFill>
                <a:srgbClr val="0070C0"/>
              </a:solidFill>
            </a:endParaRPr>
          </a:p>
        </p:txBody>
      </p:sp>
    </p:spTree>
    <p:extLst>
      <p:ext uri="{BB962C8B-B14F-4D97-AF65-F5344CB8AC3E}">
        <p14:creationId xmlns:p14="http://schemas.microsoft.com/office/powerpoint/2010/main" val="2962082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301_WI">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02_WI">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04_WI">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07_WI">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14_WI">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15_WI">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FFFFFF"/>
        </a:dk2>
        <a:lt2>
          <a:srgbClr val="808080"/>
        </a:lt2>
        <a:accent1>
          <a:srgbClr val="00599C"/>
        </a:accent1>
        <a:accent2>
          <a:srgbClr val="009FDA"/>
        </a:accent2>
        <a:accent3>
          <a:srgbClr val="FFFFFF"/>
        </a:accent3>
        <a:accent4>
          <a:srgbClr val="000000"/>
        </a:accent4>
        <a:accent5>
          <a:srgbClr val="AAB5CB"/>
        </a:accent5>
        <a:accent6>
          <a:srgbClr val="0090C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FFFFFF"/>
        </a:dk2>
        <a:lt2>
          <a:srgbClr val="808080"/>
        </a:lt2>
        <a:accent1>
          <a:srgbClr val="61913D"/>
        </a:accent1>
        <a:accent2>
          <a:srgbClr val="B5BA05"/>
        </a:accent2>
        <a:accent3>
          <a:srgbClr val="FFFFFF"/>
        </a:accent3>
        <a:accent4>
          <a:srgbClr val="000000"/>
        </a:accent4>
        <a:accent5>
          <a:srgbClr val="B7C7AF"/>
        </a:accent5>
        <a:accent6>
          <a:srgbClr val="A4A804"/>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FFFFFF"/>
        </a:dk2>
        <a:lt2>
          <a:srgbClr val="808080"/>
        </a:lt2>
        <a:accent1>
          <a:srgbClr val="D95900"/>
        </a:accent1>
        <a:accent2>
          <a:srgbClr val="FA9E0D"/>
        </a:accent2>
        <a:accent3>
          <a:srgbClr val="FFFFFF"/>
        </a:accent3>
        <a:accent4>
          <a:srgbClr val="000000"/>
        </a:accent4>
        <a:accent5>
          <a:srgbClr val="E9B5AA"/>
        </a:accent5>
        <a:accent6>
          <a:srgbClr val="E38F0B"/>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FFFFFF"/>
        </a:dk2>
        <a:lt2>
          <a:srgbClr val="808080"/>
        </a:lt2>
        <a:accent1>
          <a:srgbClr val="00828C"/>
        </a:accent1>
        <a:accent2>
          <a:srgbClr val="00B394"/>
        </a:accent2>
        <a:accent3>
          <a:srgbClr val="FFFFFF"/>
        </a:accent3>
        <a:accent4>
          <a:srgbClr val="000000"/>
        </a:accent4>
        <a:accent5>
          <a:srgbClr val="AAC1C5"/>
        </a:accent5>
        <a:accent6>
          <a:srgbClr val="00A286"/>
        </a:accent6>
        <a:hlink>
          <a:srgbClr val="009FDA"/>
        </a:hlink>
        <a:folHlink>
          <a:srgbClr val="00599C"/>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FFFFFF"/>
        </a:dk2>
        <a:lt2>
          <a:srgbClr val="808080"/>
        </a:lt2>
        <a:accent1>
          <a:srgbClr val="BA122B"/>
        </a:accent1>
        <a:accent2>
          <a:srgbClr val="EB2629"/>
        </a:accent2>
        <a:accent3>
          <a:srgbClr val="FFFFFF"/>
        </a:accent3>
        <a:accent4>
          <a:srgbClr val="000000"/>
        </a:accent4>
        <a:accent5>
          <a:srgbClr val="D9AAAC"/>
        </a:accent5>
        <a:accent6>
          <a:srgbClr val="D52124"/>
        </a:accent6>
        <a:hlink>
          <a:srgbClr val="009FDA"/>
        </a:hlink>
        <a:folHlink>
          <a:srgbClr val="00599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18281</TotalTime>
  <Words>1803</Words>
  <Application>Microsoft Office PowerPoint</Application>
  <PresentationFormat>On-screen Show (16:9)</PresentationFormat>
  <Paragraphs>209</Paragraphs>
  <Slides>17</Slides>
  <Notes>9</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301_WI</vt:lpstr>
      <vt:lpstr>302_WI</vt:lpstr>
      <vt:lpstr>304_WI</vt:lpstr>
      <vt:lpstr>307_WI</vt:lpstr>
      <vt:lpstr>314_WI</vt:lpstr>
      <vt:lpstr>315_WI</vt:lpstr>
      <vt:lpstr>  Examining and Addressing Taxpayer Expectations for Affordable Care Act Automated Information</vt:lpstr>
      <vt:lpstr>Table of Contents</vt:lpstr>
      <vt:lpstr>Background</vt:lpstr>
      <vt:lpstr>Study Participants</vt:lpstr>
      <vt:lpstr>Testing Locations</vt:lpstr>
      <vt:lpstr>Testing Sessions</vt:lpstr>
      <vt:lpstr>Comprehension Testing</vt:lpstr>
      <vt:lpstr>Toll Free Ratings and Focus Groups</vt:lpstr>
      <vt:lpstr>Comprehension Testing Findings </vt:lpstr>
      <vt:lpstr>Comprehension Testing Findings</vt:lpstr>
      <vt:lpstr>Comprehension Testing Findings</vt:lpstr>
      <vt:lpstr>Toll-Free Ratings Results</vt:lpstr>
      <vt:lpstr>Focus Group Themes</vt:lpstr>
      <vt:lpstr>Focus Group Themes</vt:lpstr>
      <vt:lpstr>Research in Action</vt:lpstr>
      <vt:lpstr>Conclusions</vt:lpstr>
      <vt:lpstr>Project Team</vt:lpstr>
    </vt:vector>
  </TitlesOfParts>
  <Company>Internal Revenue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the Affordable Care Act (ACA) Toll-Free Line: Ensuring Effective Service Delivery and Optimal (limited) Routing</dc:title>
  <dc:creator>Ariel Stewart Wooten</dc:creator>
  <cp:lastModifiedBy>Department of Treasury</cp:lastModifiedBy>
  <cp:revision>232</cp:revision>
  <cp:lastPrinted>2015-05-19T15:54:06Z</cp:lastPrinted>
  <dcterms:created xsi:type="dcterms:W3CDTF">2014-10-21T19:07:55Z</dcterms:created>
  <dcterms:modified xsi:type="dcterms:W3CDTF">2015-12-10T14:35:54Z</dcterms:modified>
</cp:coreProperties>
</file>